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1"/>
  </p:notesMasterIdLst>
  <p:sldIdLst>
    <p:sldId id="340" r:id="rId2"/>
    <p:sldId id="563" r:id="rId3"/>
    <p:sldId id="564" r:id="rId4"/>
    <p:sldId id="367" r:id="rId5"/>
    <p:sldId id="370" r:id="rId6"/>
    <p:sldId id="565" r:id="rId7"/>
    <p:sldId id="566" r:id="rId8"/>
    <p:sldId id="561" r:id="rId9"/>
    <p:sldId id="310" r:id="rId10"/>
    <p:sldId id="359" r:id="rId11"/>
    <p:sldId id="371" r:id="rId12"/>
    <p:sldId id="354" r:id="rId13"/>
    <p:sldId id="356" r:id="rId14"/>
    <p:sldId id="345" r:id="rId15"/>
    <p:sldId id="357" r:id="rId16"/>
    <p:sldId id="361" r:id="rId17"/>
    <p:sldId id="346" r:id="rId18"/>
    <p:sldId id="348" r:id="rId19"/>
    <p:sldId id="349" r:id="rId20"/>
    <p:sldId id="546" r:id="rId21"/>
    <p:sldId id="362" r:id="rId22"/>
    <p:sldId id="554" r:id="rId23"/>
    <p:sldId id="555" r:id="rId24"/>
    <p:sldId id="556" r:id="rId25"/>
    <p:sldId id="557" r:id="rId26"/>
    <p:sldId id="562" r:id="rId27"/>
    <p:sldId id="560" r:id="rId28"/>
    <p:sldId id="558" r:id="rId29"/>
    <p:sldId id="559" r:id="rId30"/>
  </p:sldIdLst>
  <p:sldSz cx="12192000" cy="6858000"/>
  <p:notesSz cx="6858000" cy="9144000"/>
  <p:embeddedFontLst>
    <p:embeddedFont>
      <p:font typeface="Roboto Medium" panose="02000000000000000000" pitchFamily="2" charset="0"/>
      <p:regular r:id="rId32"/>
      <p:bold r:id="rId33"/>
      <p:italic r:id="rId34"/>
      <p:boldItalic r:id="rId35"/>
    </p:embeddedFont>
    <p:embeddedFont>
      <p:font typeface="Fira Sans"/>
      <p:regular r:id="rId36"/>
      <p:bold r:id="rId37"/>
      <p:italic r:id="rId38"/>
      <p:boldItalic r:id="rId39"/>
    </p:embeddedFont>
    <p:embeddedFont>
      <p:font typeface="Raleway" pitchFamily="2" charset="-52"/>
      <p:regular r:id="rId40"/>
      <p:bold r:id="rId41"/>
      <p:italic r:id="rId42"/>
      <p:boldItalic r:id="rId43"/>
    </p:embeddedFont>
    <p:embeddedFont>
      <p:font typeface="Roboto" panose="02000000000000000000" pitchFamily="2" charset="0"/>
      <p:regular r:id="rId44"/>
      <p:bold r:id="rId45"/>
      <p:italic r:id="rId46"/>
      <p:boldItalic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Montserrat" panose="00000500000000000000" pitchFamily="2" charset="-52"/>
      <p:regular r:id="rId52"/>
      <p:bold r:id="rId53"/>
      <p:italic r:id="rId54"/>
      <p:boldItalic r:id="rId55"/>
    </p:embeddedFont>
    <p:embeddedFont>
      <p:font typeface="Roboto Condensed" panose="02000000000000000000" pitchFamily="2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778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93" roundtripDataSignature="AMtx7mj3sTd9pDXQHbOoTcPDxTbIlpDe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29F"/>
    <a:srgbClr val="005D9B"/>
    <a:srgbClr val="0065A2"/>
    <a:srgbClr val="0064A1"/>
    <a:srgbClr val="005F9C"/>
    <a:srgbClr val="0067A3"/>
    <a:srgbClr val="0069A6"/>
    <a:srgbClr val="00619F"/>
    <a:srgbClr val="00609D"/>
    <a:srgbClr val="147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721B3B-0D66-4FE6-9305-22E177A7C09E}">
  <a:tblStyle styleId="{3A721B3B-0D66-4FE6-9305-22E177A7C09E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69" autoAdjust="0"/>
    <p:restoredTop sz="94658"/>
  </p:normalViewPr>
  <p:slideViewPr>
    <p:cSldViewPr snapToGrid="0">
      <p:cViewPr>
        <p:scale>
          <a:sx n="75" d="100"/>
          <a:sy n="75" d="100"/>
        </p:scale>
        <p:origin x="1890" y="1764"/>
      </p:cViewPr>
      <p:guideLst>
        <p:guide orient="horz" pos="2160"/>
        <p:guide pos="3840"/>
        <p:guide pos="7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font" Target="fonts/font19.fntdata"/><Relationship Id="rId55" Type="http://schemas.openxmlformats.org/officeDocument/2006/relationships/font" Target="fonts/font24.fntdata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font" Target="fonts/font22.fntdata"/><Relationship Id="rId58" Type="http://schemas.openxmlformats.org/officeDocument/2006/relationships/font" Target="fonts/font27.fntdata"/><Relationship Id="rId5" Type="http://schemas.openxmlformats.org/officeDocument/2006/relationships/slide" Target="slides/slide4.xml"/><Relationship Id="rId95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56" Type="http://schemas.openxmlformats.org/officeDocument/2006/relationships/font" Target="fonts/font25.fntdata"/><Relationship Id="rId8" Type="http://schemas.openxmlformats.org/officeDocument/2006/relationships/slide" Target="slides/slide7.xml"/><Relationship Id="rId51" Type="http://schemas.openxmlformats.org/officeDocument/2006/relationships/font" Target="fonts/font20.fntdata"/><Relationship Id="rId93" Type="http://customschemas.google.com/relationships/presentationmetadata" Target="meta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59" Type="http://schemas.openxmlformats.org/officeDocument/2006/relationships/font" Target="fonts/font28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54" Type="http://schemas.openxmlformats.org/officeDocument/2006/relationships/font" Target="fonts/font23.fntdata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font" Target="fonts/font18.fntdata"/><Relationship Id="rId57" Type="http://schemas.openxmlformats.org/officeDocument/2006/relationships/font" Target="fonts/font26.fntdata"/><Relationship Id="rId10" Type="http://schemas.openxmlformats.org/officeDocument/2006/relationships/slide" Target="slides/slide9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font" Target="fonts/font21.fntdata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18T10:54:17.56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18T10:55:41.6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1 16968,'-2'13'0,"-2"7"841,-1-5 0,1 0 0,2-11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18T10:55:44.92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18T10:54:17.56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18T10:55:41.67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1 16968,'-2'13'0,"-2"7"841,-1-5 0,1 0 0,2-11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2-18T10:55:44.92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24575,'0'0'0</inkml:trace>
</inkml:ink>
</file>

<file path=ppt/media/image10.png>
</file>

<file path=ppt/media/image11.jpeg>
</file>

<file path=ppt/media/image12.png>
</file>

<file path=ppt/media/image13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2.gif>
</file>

<file path=ppt/media/image3.png>
</file>

<file path=ppt/media/image4.png>
</file>

<file path=ppt/media/image400.png>
</file>

<file path=ppt/media/image4000.png>
</file>

<file path=ppt/media/image41.png>
</file>

<file path=ppt/media/image410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356a47fe64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g1356a47fe6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330233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463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441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83588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91443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6514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49217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57232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6204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99376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82A1E236-33AD-6CCD-E4CA-972A440F8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>
            <a:extLst>
              <a:ext uri="{FF2B5EF4-FFF2-40B4-BE49-F238E27FC236}">
                <a16:creationId xmlns:a16="http://schemas.microsoft.com/office/drawing/2014/main" id="{71222749-3110-6B65-109A-205A7E2941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>
            <a:extLst>
              <a:ext uri="{FF2B5EF4-FFF2-40B4-BE49-F238E27FC236}">
                <a16:creationId xmlns:a16="http://schemas.microsoft.com/office/drawing/2014/main" id="{B376EB21-F21D-BC7E-1580-109FCBFEB7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8582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203C7303-C31E-3D15-BEFF-A40DE1B20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>
            <a:extLst>
              <a:ext uri="{FF2B5EF4-FFF2-40B4-BE49-F238E27FC236}">
                <a16:creationId xmlns:a16="http://schemas.microsoft.com/office/drawing/2014/main" id="{B71B43AB-B142-6AC8-D278-EA617A58A9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>
            <a:extLst>
              <a:ext uri="{FF2B5EF4-FFF2-40B4-BE49-F238E27FC236}">
                <a16:creationId xmlns:a16="http://schemas.microsoft.com/office/drawing/2014/main" id="{207E6F2C-1725-BD12-0C85-DCEBF8AFC7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49165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C24BBF08-80F5-2DC0-F770-D35A00177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>
            <a:extLst>
              <a:ext uri="{FF2B5EF4-FFF2-40B4-BE49-F238E27FC236}">
                <a16:creationId xmlns:a16="http://schemas.microsoft.com/office/drawing/2014/main" id="{A7E7C3F9-BCA1-0B64-7766-CE57481FE7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>
            <a:extLst>
              <a:ext uri="{FF2B5EF4-FFF2-40B4-BE49-F238E27FC236}">
                <a16:creationId xmlns:a16="http://schemas.microsoft.com/office/drawing/2014/main" id="{3933FF9E-D5D6-94CA-CD70-5011998FC2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53733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CB797BE7-565A-05D3-2851-FDB7AAC65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>
            <a:extLst>
              <a:ext uri="{FF2B5EF4-FFF2-40B4-BE49-F238E27FC236}">
                <a16:creationId xmlns:a16="http://schemas.microsoft.com/office/drawing/2014/main" id="{D5CC08AC-DF6D-46F8-9684-8C568A5EF1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>
            <a:extLst>
              <a:ext uri="{FF2B5EF4-FFF2-40B4-BE49-F238E27FC236}">
                <a16:creationId xmlns:a16="http://schemas.microsoft.com/office/drawing/2014/main" id="{8AEAB73F-8787-0D7F-2F2C-94DFE5E937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49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F74E8A79-A6B6-EA7C-1A35-819F5D0D9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>
            <a:extLst>
              <a:ext uri="{FF2B5EF4-FFF2-40B4-BE49-F238E27FC236}">
                <a16:creationId xmlns:a16="http://schemas.microsoft.com/office/drawing/2014/main" id="{2E5ACB35-CFC3-9E26-1EF3-F00DF8A735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>
            <a:extLst>
              <a:ext uri="{FF2B5EF4-FFF2-40B4-BE49-F238E27FC236}">
                <a16:creationId xmlns:a16="http://schemas.microsoft.com/office/drawing/2014/main" id="{66C3696D-6D8E-7E3D-E58C-B7A70518B4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7279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CEEDFA15-0E5C-99F6-448B-232813472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>
            <a:extLst>
              <a:ext uri="{FF2B5EF4-FFF2-40B4-BE49-F238E27FC236}">
                <a16:creationId xmlns:a16="http://schemas.microsoft.com/office/drawing/2014/main" id="{0879DDE4-FEB7-E573-2AE9-C6DBADA27D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>
            <a:extLst>
              <a:ext uri="{FF2B5EF4-FFF2-40B4-BE49-F238E27FC236}">
                <a16:creationId xmlns:a16="http://schemas.microsoft.com/office/drawing/2014/main" id="{B263281F-F517-5B3F-0AEE-57311102BE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01484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27491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0891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0459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4849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4036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8760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4071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7702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e6e8c9f0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13e6e8c9f0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2918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3.jpe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mlcontests.com/" TargetMode="External"/><Relationship Id="rId13" Type="http://schemas.openxmlformats.org/officeDocument/2006/relationships/hyperlink" Target="https://habr.com/" TargetMode="External"/><Relationship Id="rId18" Type="http://schemas.openxmlformats.org/officeDocument/2006/relationships/hyperlink" Target="https://github.com/" TargetMode="External"/><Relationship Id="rId3" Type="http://schemas.openxmlformats.org/officeDocument/2006/relationships/notesSlide" Target="../notesSlides/notesSlide13.xml"/><Relationship Id="rId21" Type="http://schemas.openxmlformats.org/officeDocument/2006/relationships/hyperlink" Target="https://physionet.org/" TargetMode="External"/><Relationship Id="rId7" Type="http://schemas.openxmlformats.org/officeDocument/2006/relationships/hyperlink" Target="https://www.drivendata.org/competitions/" TargetMode="External"/><Relationship Id="rId12" Type="http://schemas.openxmlformats.org/officeDocument/2006/relationships/hyperlink" Target="https://github.com/ElizaLo/Data-Science" TargetMode="External"/><Relationship Id="rId17" Type="http://schemas.openxmlformats.org/officeDocument/2006/relationships/hyperlink" Target="https://huggingface.co/datasets" TargetMode="External"/><Relationship Id="rId2" Type="http://schemas.openxmlformats.org/officeDocument/2006/relationships/slideLayout" Target="../slideLayouts/slideLayout1.xml"/><Relationship Id="rId16" Type="http://schemas.openxmlformats.org/officeDocument/2006/relationships/hyperlink" Target="https://www.kaggle.com/datasets" TargetMode="External"/><Relationship Id="rId20" Type="http://schemas.openxmlformats.org/officeDocument/2006/relationships/hyperlink" Target="https://universe.roboflow.com/" TargetMode="Externa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8.png"/><Relationship Id="rId11" Type="http://schemas.openxmlformats.org/officeDocument/2006/relationships/hyperlink" Target="https://krzjoa.github.io/awesome-python-data-science/" TargetMode="External"/><Relationship Id="rId5" Type="http://schemas.openxmlformats.org/officeDocument/2006/relationships/image" Target="../media/image6.emf"/><Relationship Id="rId15" Type="http://schemas.openxmlformats.org/officeDocument/2006/relationships/hyperlink" Target="https://paperswithcode.com/" TargetMode="External"/><Relationship Id="rId23" Type="http://schemas.openxmlformats.org/officeDocument/2006/relationships/hyperlink" Target="https://www.nature.com/sdata/" TargetMode="External"/><Relationship Id="rId10" Type="http://schemas.openxmlformats.org/officeDocument/2006/relationships/hyperlink" Target="https://github.com/academic/awesome-datascience" TargetMode="External"/><Relationship Id="rId19" Type="http://schemas.openxmlformats.org/officeDocument/2006/relationships/hyperlink" Target="https://data.mendeley.com/" TargetMode="External"/><Relationship Id="rId4" Type="http://schemas.openxmlformats.org/officeDocument/2006/relationships/oleObject" Target="../embeddings/oleObject2.bin"/><Relationship Id="rId9" Type="http://schemas.openxmlformats.org/officeDocument/2006/relationships/hyperlink" Target="https://github.com/marlesson/list_of_ml_competitions" TargetMode="External"/><Relationship Id="rId14" Type="http://schemas.openxmlformats.org/officeDocument/2006/relationships/hyperlink" Target="https://ods.ai/" TargetMode="External"/><Relationship Id="rId22" Type="http://schemas.openxmlformats.org/officeDocument/2006/relationships/hyperlink" Target="https://www.mdpi.com/journal/data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12" Type="http://schemas.openxmlformats.org/officeDocument/2006/relationships/customXml" Target="../ink/ink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410.png"/><Relationship Id="rId10" Type="http://schemas.openxmlformats.org/officeDocument/2006/relationships/customXml" Target="../ink/ink5.xml"/><Relationship Id="rId4" Type="http://schemas.openxmlformats.org/officeDocument/2006/relationships/customXml" Target="../ink/ink4.xml"/><Relationship Id="rId9" Type="http://schemas.openxmlformats.org/officeDocument/2006/relationships/image" Target="../media/image400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notesSlide" Target="../notesSlides/notesSlide19.xml"/><Relationship Id="rId7" Type="http://schemas.openxmlformats.org/officeDocument/2006/relationships/hyperlink" Target="https://docs.microsoft.com/en-us/azure/machine-learning/team-data-science-process/lifecycle" TargetMode="Externa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notesSlide" Target="../notesSlides/notesSlide20.xml"/><Relationship Id="rId7" Type="http://schemas.openxmlformats.org/officeDocument/2006/relationships/hyperlink" Target="https://docs.microsoft.com/en-us/azure/machine-learning/team-data-science-process/lifecycle" TargetMode="Externa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20.jpe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21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7" Type="http://schemas.openxmlformats.org/officeDocument/2006/relationships/image" Target="../media/image22.gi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8.png"/><Relationship Id="rId12" Type="http://schemas.openxmlformats.org/officeDocument/2006/relationships/customXml" Target="../ink/ink3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11" Type="http://schemas.openxmlformats.org/officeDocument/2006/relationships/image" Target="../media/image41.png"/><Relationship Id="rId5" Type="http://schemas.openxmlformats.org/officeDocument/2006/relationships/oleObject" Target="../embeddings/oleObject2.bin"/><Relationship Id="rId10" Type="http://schemas.openxmlformats.org/officeDocument/2006/relationships/customXml" Target="../ink/ink2.xml"/><Relationship Id="rId4" Type="http://schemas.openxmlformats.org/officeDocument/2006/relationships/image" Target="../media/image9.png"/><Relationship Id="rId9" Type="http://schemas.openxmlformats.org/officeDocument/2006/relationships/image" Target="../media/image40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2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habr.com/ru/companies/lanit/articles/328858/" TargetMode="External"/><Relationship Id="rId3" Type="http://schemas.openxmlformats.org/officeDocument/2006/relationships/notesSlide" Target="../notesSlides/notesSlide6.xml"/><Relationship Id="rId7" Type="http://schemas.openxmlformats.org/officeDocument/2006/relationships/hyperlink" Target="https://neerc.ifmo.ru/wiki/index.php?title=&#1046;&#1080;&#1079;&#1085;&#1077;&#1085;&#1085;&#1099;&#1081;_&#1094;&#1080;&#1082;&#1083;_&#1084;&#1086;&#1076;&#1077;&#1083;&#1080;_&#1084;&#1072;&#1096;&#1080;&#1085;&#1085;&#1086;&#1075;&#1086;_&#1086;&#1073;&#1091;&#1095;&#1077;&#1085;&#1080;&#1103;" TargetMode="Externa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8.png"/><Relationship Id="rId5" Type="http://schemas.openxmlformats.org/officeDocument/2006/relationships/image" Target="../media/image6.emf"/><Relationship Id="rId10" Type="http://schemas.openxmlformats.org/officeDocument/2006/relationships/hyperlink" Target="https://bigdataschool.ru/wiki/crisp-dm" TargetMode="External"/><Relationship Id="rId4" Type="http://schemas.openxmlformats.org/officeDocument/2006/relationships/oleObject" Target="../embeddings/oleObject2.bin"/><Relationship Id="rId9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356a47fe64_0_3"/>
          <p:cNvSpPr txBox="1">
            <a:spLocks noGrp="1"/>
          </p:cNvSpPr>
          <p:nvPr>
            <p:ph type="ctrTitle"/>
          </p:nvPr>
        </p:nvSpPr>
        <p:spPr>
          <a:xfrm>
            <a:off x="4676775" y="1694025"/>
            <a:ext cx="7337425" cy="2990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52396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505"/>
              <a:buFont typeface="Raleway"/>
              <a:buNone/>
            </a:pPr>
            <a:r>
              <a:rPr lang="ru-RU" sz="4400" dirty="0" smtClean="0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ru-RU" sz="4400" dirty="0">
                <a:solidFill>
                  <a:srgbClr val="C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ИИ проектов</a:t>
            </a:r>
            <a:endParaRPr sz="4400" dirty="0">
              <a:solidFill>
                <a:srgbClr val="C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t="12302" r="3901" b="12632"/>
          <a:stretch/>
        </p:blipFill>
        <p:spPr>
          <a:xfrm>
            <a:off x="326450" y="201978"/>
            <a:ext cx="2229493" cy="1301015"/>
          </a:xfrm>
          <a:prstGeom prst="rect">
            <a:avLst/>
          </a:prstGeom>
        </p:spPr>
      </p:pic>
      <p:graphicFrame>
        <p:nvGraphicFramePr>
          <p:cNvPr id="7" name="Объект 6"/>
          <p:cNvGraphicFramePr>
            <a:graphicFrameLocks noChangeAspect="1"/>
          </p:cNvGraphicFramePr>
          <p:nvPr/>
        </p:nvGraphicFramePr>
        <p:xfrm>
          <a:off x="10439711" y="268694"/>
          <a:ext cx="1145277" cy="5027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CorelDRAW" r:id="rId5" imgW="3084412" imgH="1354813" progId="CorelDraw.Graphic.22">
                  <p:embed/>
                </p:oleObj>
              </mc:Choice>
              <mc:Fallback>
                <p:oleObj name="CorelDRAW" r:id="rId5" imgW="3084412" imgH="1354813" progId="CorelDraw.Graphic.22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439711" y="268694"/>
                        <a:ext cx="1145277" cy="5027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7"/>
          <a:srcRect l="12155" t="326" r="13352" b="-326"/>
          <a:stretch/>
        </p:blipFill>
        <p:spPr>
          <a:xfrm>
            <a:off x="177800" y="1858205"/>
            <a:ext cx="4356100" cy="389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5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2167358" y="304864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4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12" name="Прямоугольник 11"/>
          <p:cNvSpPr/>
          <p:nvPr/>
        </p:nvSpPr>
        <p:spPr>
          <a:xfrm>
            <a:off x="412464" y="871701"/>
            <a:ext cx="306205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en-US" sz="2400" dirty="0">
                <a:solidFill>
                  <a:srgbClr val="202122"/>
                </a:solidFill>
                <a:latin typeface="Arial" panose="020B0604020202020204" pitchFamily="34" charset="0"/>
              </a:rPr>
              <a:t>CRIPS-DM</a:t>
            </a: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 В Ролях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02896" y="1611512"/>
            <a:ext cx="4974439" cy="37394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en-US" sz="2400" dirty="0">
                <a:solidFill>
                  <a:srgbClr val="202122"/>
                </a:solidFill>
                <a:latin typeface="Arial" panose="020B0604020202020204" pitchFamily="34" charset="0"/>
              </a:rPr>
              <a:t>DA – Data Analytic / Tech Analytic</a:t>
            </a:r>
          </a:p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Постановка проблемы</a:t>
            </a:r>
          </a:p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Гипотезы решения проблемы</a:t>
            </a:r>
          </a:p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Оценка результатов</a:t>
            </a:r>
          </a:p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endParaRPr lang="ru-RU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Опция: </a:t>
            </a:r>
            <a:b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</a:b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Эксплуатация результатов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28343" y="917708"/>
            <a:ext cx="6763657" cy="5916045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/>
        </p:nvSpPr>
        <p:spPr>
          <a:xfrm>
            <a:off x="5092861" y="2974694"/>
            <a:ext cx="2824223" cy="18288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6804237" y="1033053"/>
            <a:ext cx="4606713" cy="20177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9734309" y="2423904"/>
            <a:ext cx="2326511" cy="266895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6404593" y="4178461"/>
            <a:ext cx="4526622" cy="256667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" name="Прямая со стрелкой 8"/>
          <p:cNvCxnSpPr/>
          <p:nvPr/>
        </p:nvCxnSpPr>
        <p:spPr>
          <a:xfrm flipV="1">
            <a:off x="7901558" y="3194123"/>
            <a:ext cx="1817225" cy="1351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932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2167358" y="304864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8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12" name="Прямоугольник 11"/>
          <p:cNvSpPr/>
          <p:nvPr/>
        </p:nvSpPr>
        <p:spPr>
          <a:xfrm>
            <a:off x="412464" y="871701"/>
            <a:ext cx="40815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en-US" sz="2400" dirty="0">
                <a:solidFill>
                  <a:srgbClr val="202122"/>
                </a:solidFill>
                <a:latin typeface="Arial" panose="020B0604020202020204" pitchFamily="34" charset="0"/>
              </a:rPr>
              <a:t>CRIPS-DM</a:t>
            </a: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 в </a:t>
            </a:r>
            <a:r>
              <a:rPr lang="en-US" sz="2400" dirty="0">
                <a:solidFill>
                  <a:srgbClr val="202122"/>
                </a:solidFill>
                <a:latin typeface="Arial" panose="020B0604020202020204" pitchFamily="34" charset="0"/>
              </a:rPr>
              <a:t>Agile</a:t>
            </a: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 В Ролях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28343" y="917708"/>
            <a:ext cx="6763657" cy="5916045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/>
        </p:nvSpPr>
        <p:spPr>
          <a:xfrm>
            <a:off x="5092861" y="2974694"/>
            <a:ext cx="2824223" cy="18288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6804237" y="1033053"/>
            <a:ext cx="4606713" cy="20177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9734309" y="2423904"/>
            <a:ext cx="2326511" cy="266895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6404593" y="4178461"/>
            <a:ext cx="4526622" cy="256667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" name="Прямая со стрелкой 8"/>
          <p:cNvCxnSpPr/>
          <p:nvPr/>
        </p:nvCxnSpPr>
        <p:spPr>
          <a:xfrm flipV="1">
            <a:off x="7901558" y="3194123"/>
            <a:ext cx="1817225" cy="1351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17429" y="1953739"/>
            <a:ext cx="6222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/>
              <a:t>Где </a:t>
            </a:r>
            <a:r>
              <a:rPr lang="en-US" sz="1800" dirty="0"/>
              <a:t>bottleneck?</a:t>
            </a:r>
            <a:r>
              <a:rPr lang="ru-RU" sz="1800" dirty="0"/>
              <a:t> Что мешает? </a:t>
            </a:r>
            <a:br>
              <a:rPr lang="ru-RU" sz="1800" dirty="0"/>
            </a:br>
            <a:r>
              <a:rPr lang="ru-RU" sz="1800" dirty="0"/>
              <a:t>В команде, в домене, в организации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1346" y="2619390"/>
            <a:ext cx="4511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/>
              <a:t>Продукт копирует структуру команды!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81346" y="3044269"/>
            <a:ext cx="4035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/>
              <a:t>Как масштабировать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96873" y="3501981"/>
            <a:ext cx="2234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/>
              <a:t>Где </a:t>
            </a:r>
            <a:r>
              <a:rPr lang="ru-RU" sz="1800" dirty="0" err="1"/>
              <a:t>стейкхолдеры</a:t>
            </a:r>
            <a:endParaRPr lang="ru-RU" sz="1800" dirty="0"/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>
            <a:off x="570472" y="1686535"/>
            <a:ext cx="0" cy="4089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92875" y="3860250"/>
            <a:ext cx="5163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/>
              <a:t>Как взаимодействовать </a:t>
            </a:r>
            <a:br>
              <a:rPr lang="ru-RU" sz="1800" dirty="0"/>
            </a:br>
            <a:r>
              <a:rPr lang="ru-RU" sz="1800" dirty="0"/>
              <a:t>с другими командами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70472" y="4589119"/>
            <a:ext cx="5163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/>
              <a:t>Где заканчивается работа команды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75488" y="4999717"/>
            <a:ext cx="2234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/>
              <a:t>Где эксплуатации</a:t>
            </a:r>
          </a:p>
        </p:txBody>
      </p:sp>
      <p:sp>
        <p:nvSpPr>
          <p:cNvPr id="24" name="Овал 23"/>
          <p:cNvSpPr/>
          <p:nvPr/>
        </p:nvSpPr>
        <p:spPr>
          <a:xfrm>
            <a:off x="332420" y="2193476"/>
            <a:ext cx="108331" cy="1083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/>
          <p:cNvSpPr/>
          <p:nvPr/>
        </p:nvSpPr>
        <p:spPr>
          <a:xfrm>
            <a:off x="334407" y="2740454"/>
            <a:ext cx="108331" cy="1083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Овал 27"/>
          <p:cNvSpPr/>
          <p:nvPr/>
        </p:nvSpPr>
        <p:spPr>
          <a:xfrm>
            <a:off x="334408" y="3162125"/>
            <a:ext cx="108331" cy="1083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Овал 28"/>
          <p:cNvSpPr/>
          <p:nvPr/>
        </p:nvSpPr>
        <p:spPr>
          <a:xfrm>
            <a:off x="320801" y="3631342"/>
            <a:ext cx="108331" cy="1083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Овал 30"/>
          <p:cNvSpPr/>
          <p:nvPr/>
        </p:nvSpPr>
        <p:spPr>
          <a:xfrm>
            <a:off x="320801" y="4117322"/>
            <a:ext cx="108331" cy="1083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Овал 31"/>
          <p:cNvSpPr/>
          <p:nvPr/>
        </p:nvSpPr>
        <p:spPr>
          <a:xfrm>
            <a:off x="328550" y="4691649"/>
            <a:ext cx="108331" cy="1083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Овал 32"/>
          <p:cNvSpPr/>
          <p:nvPr/>
        </p:nvSpPr>
        <p:spPr>
          <a:xfrm>
            <a:off x="328550" y="5111775"/>
            <a:ext cx="108331" cy="1083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TextBox 34"/>
          <p:cNvSpPr txBox="1"/>
          <p:nvPr/>
        </p:nvSpPr>
        <p:spPr>
          <a:xfrm>
            <a:off x="581346" y="5467170"/>
            <a:ext cx="2961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/>
              <a:t>Кто владелец продукта</a:t>
            </a:r>
          </a:p>
        </p:txBody>
      </p:sp>
      <p:sp>
        <p:nvSpPr>
          <p:cNvPr id="36" name="Овал 35"/>
          <p:cNvSpPr/>
          <p:nvPr/>
        </p:nvSpPr>
        <p:spPr>
          <a:xfrm>
            <a:off x="328550" y="5577180"/>
            <a:ext cx="108331" cy="1083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/>
          <p:cNvSpPr txBox="1"/>
          <p:nvPr/>
        </p:nvSpPr>
        <p:spPr>
          <a:xfrm>
            <a:off x="617429" y="1580249"/>
            <a:ext cx="6222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/>
              <a:t>Какие связи важны</a:t>
            </a:r>
          </a:p>
        </p:txBody>
      </p:sp>
      <p:sp>
        <p:nvSpPr>
          <p:cNvPr id="38" name="Овал 37"/>
          <p:cNvSpPr/>
          <p:nvPr/>
        </p:nvSpPr>
        <p:spPr>
          <a:xfrm>
            <a:off x="332420" y="1659989"/>
            <a:ext cx="108331" cy="1083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3706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2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pic>
        <p:nvPicPr>
          <p:cNvPr id="18434" name="Picture 2" descr="https://habrastorage.org/r/w1560/getpro/habr/post_images/d52/9fe/29e/d529fe29e11437c94bf095651b738897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40" y="804361"/>
            <a:ext cx="12117543" cy="5515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ямоугольник 10"/>
          <p:cNvSpPr/>
          <p:nvPr/>
        </p:nvSpPr>
        <p:spPr>
          <a:xfrm>
            <a:off x="8148877" y="6192043"/>
            <a:ext cx="42819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https://habr.com/ru/companies/lanit/articles/328858/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2113822" y="-87055"/>
            <a:ext cx="6064481" cy="8206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</a:rPr>
              <a:t>CRIPS-DM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</a:rPr>
              <a:t> В ПРОЦЕССАХ</a:t>
            </a: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208344" y="949124"/>
            <a:ext cx="2060294" cy="52555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289667" y="6255918"/>
            <a:ext cx="42819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https://habr.com/ru/companies/lanit/articles/328858/</a:t>
            </a: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2268638" y="2819400"/>
            <a:ext cx="1916012" cy="11938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10050780" y="4013200"/>
            <a:ext cx="1941557" cy="11938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669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2077263" y="217380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7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9" name="Прямоугольник 8"/>
          <p:cNvSpPr/>
          <p:nvPr/>
        </p:nvSpPr>
        <p:spPr>
          <a:xfrm>
            <a:off x="104420" y="871701"/>
            <a:ext cx="11681316" cy="4724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8288" lvl="2">
              <a:spcAft>
                <a:spcPts val="600"/>
              </a:spcAft>
            </a:pPr>
            <a:r>
              <a:rPr lang="ru-RU" sz="2800" i="1" dirty="0">
                <a:solidFill>
                  <a:srgbClr val="202122"/>
                </a:solidFill>
                <a:latin typeface="Arial" panose="020B0604020202020204" pitchFamily="34" charset="0"/>
              </a:rPr>
              <a:t>Понимание Домена и данных:</a:t>
            </a:r>
          </a:p>
          <a:p>
            <a:pPr marL="725488" lvl="2" indent="-457200">
              <a:spcAft>
                <a:spcPts val="600"/>
              </a:spcAft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Как оценить в цифрах (желательно) пользу от решения задачи </a:t>
            </a:r>
            <a:r>
              <a:rPr lang="ru-RU" sz="1900" i="1" dirty="0">
                <a:solidFill>
                  <a:srgbClr val="202122"/>
                </a:solidFill>
                <a:latin typeface="Arial" panose="020B0604020202020204" pitchFamily="34" charset="0"/>
              </a:rPr>
              <a:t>(деньги, вычислит. мощности, трудозатраты, в измерениях может быть точность, ложные срабатывания и </a:t>
            </a:r>
            <a:r>
              <a:rPr lang="ru-RU" sz="1900" i="1" dirty="0" err="1">
                <a:solidFill>
                  <a:srgbClr val="202122"/>
                </a:solidFill>
                <a:latin typeface="Arial" panose="020B0604020202020204" pitchFamily="34" charset="0"/>
              </a:rPr>
              <a:t>тд</a:t>
            </a:r>
            <a:r>
              <a:rPr lang="ru-RU" sz="1900" i="1" dirty="0">
                <a:solidFill>
                  <a:srgbClr val="202122"/>
                </a:solidFill>
                <a:latin typeface="Arial" panose="020B0604020202020204" pitchFamily="34" charset="0"/>
              </a:rPr>
              <a:t>, % брака или потери продукта).</a:t>
            </a:r>
          </a:p>
          <a:p>
            <a:pPr marL="1417637" lvl="4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900" i="1" dirty="0">
                <a:solidFill>
                  <a:srgbClr val="202122"/>
                </a:solidFill>
                <a:latin typeface="Arial" panose="020B0604020202020204" pitchFamily="34" charset="0"/>
              </a:rPr>
              <a:t> также можно оценить </a:t>
            </a:r>
            <a:r>
              <a:rPr lang="ru-RU" sz="1900" i="1" dirty="0" err="1">
                <a:solidFill>
                  <a:srgbClr val="202122"/>
                </a:solidFill>
                <a:latin typeface="Arial" panose="020B0604020202020204" pitchFamily="34" charset="0"/>
              </a:rPr>
              <a:t>экспертно</a:t>
            </a:r>
            <a:r>
              <a:rPr lang="ru-RU" sz="1900" i="1" dirty="0">
                <a:solidFill>
                  <a:srgbClr val="202122"/>
                </a:solidFill>
                <a:latin typeface="Arial" panose="020B0604020202020204" pitchFamily="34" charset="0"/>
              </a:rPr>
              <a:t> или качественно.</a:t>
            </a:r>
          </a:p>
          <a:p>
            <a:pPr marL="725488" lvl="2" indent="-457200">
              <a:spcAft>
                <a:spcPts val="600"/>
              </a:spcAft>
              <a:buFont typeface="Arial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Что такое первичная информация (в домене и модальностях).</a:t>
            </a:r>
          </a:p>
          <a:p>
            <a:pPr marL="725488" lvl="2" indent="-457200">
              <a:spcAft>
                <a:spcPts val="600"/>
              </a:spcAft>
              <a:buFont typeface="Arial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Гипотезы о решении задачи (какая модальность, какой подход, 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DL\ML\foundation model,…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</a:p>
          <a:p>
            <a:pPr marL="725488" lvl="2" indent="-457200">
              <a:spcAft>
                <a:spcPts val="600"/>
              </a:spcAft>
              <a:buFont typeface="Arial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Какие метрики оценки решения  в домене</a:t>
            </a:r>
            <a:r>
              <a:rPr lang="ru-RU" sz="1900" i="1" dirty="0">
                <a:solidFill>
                  <a:srgbClr val="202122"/>
                </a:solidFill>
                <a:latin typeface="Arial" panose="020B0604020202020204" pitchFamily="34" charset="0"/>
              </a:rPr>
              <a:t>.</a:t>
            </a:r>
          </a:p>
          <a:p>
            <a:pPr marL="725488" lvl="2" indent="-457200">
              <a:spcAft>
                <a:spcPts val="600"/>
              </a:spcAft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Что нужно чтобы </a:t>
            </a:r>
            <a:r>
              <a:rPr lang="ru-RU" sz="1900" dirty="0" smtClean="0">
                <a:solidFill>
                  <a:srgbClr val="202122"/>
                </a:solidFill>
                <a:latin typeface="Arial" panose="020B0604020202020204" pitchFamily="34" charset="0"/>
              </a:rPr>
              <a:t>минимально достичь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пользы (напр. по 1000 примеров каждого класса и 100  тыс. без разметки, нужен специалист, вычислительный кластер)</a:t>
            </a:r>
          </a:p>
          <a:p>
            <a:pPr marL="725488" lvl="2" indent="-457200">
              <a:spcAft>
                <a:spcPts val="600"/>
              </a:spcAft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Что такое разметка данных.</a:t>
            </a:r>
          </a:p>
          <a:p>
            <a:pPr marL="725488" lvl="2" indent="-457200">
              <a:spcAft>
                <a:spcPts val="600"/>
              </a:spcAft>
              <a:buAutoNum type="arabicPeriod"/>
            </a:pPr>
            <a:r>
              <a:rPr lang="ru-RU" sz="1900" dirty="0" err="1" smtClean="0">
                <a:solidFill>
                  <a:srgbClr val="202122"/>
                </a:solidFill>
                <a:latin typeface="Arial" panose="020B0604020202020204" pitchFamily="34" charset="0"/>
              </a:rPr>
              <a:t>Воспроизводимость</a:t>
            </a:r>
            <a:r>
              <a:rPr lang="ru-RU" sz="1900" dirty="0" smtClean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домена.</a:t>
            </a:r>
          </a:p>
          <a:p>
            <a:pPr marL="268288" lvl="2">
              <a:spcAft>
                <a:spcPts val="600"/>
              </a:spcAft>
              <a:buFont typeface="+mj-lt"/>
              <a:buAutoNum type="arabicPeriod"/>
            </a:pPr>
            <a:endParaRPr lang="en-US" sz="19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pic>
        <p:nvPicPr>
          <p:cNvPr id="10" name="Picture 14" descr="CRISP-DM, обработка данных, Big Data, Большие данные, жизненный цикл, Machine Learning, машинное обучение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239"/>
          <a:stretch/>
        </p:blipFill>
        <p:spPr bwMode="auto">
          <a:xfrm>
            <a:off x="9722734" y="4448554"/>
            <a:ext cx="2084626" cy="2052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1419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2077263" y="217380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50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9" name="Прямоугольник 8"/>
          <p:cNvSpPr/>
          <p:nvPr/>
        </p:nvSpPr>
        <p:spPr>
          <a:xfrm>
            <a:off x="104420" y="756621"/>
            <a:ext cx="1168131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8288" lvl="2">
              <a:spcBef>
                <a:spcPts val="600"/>
              </a:spcBef>
              <a:spcAft>
                <a:spcPts val="600"/>
              </a:spcAft>
            </a:pPr>
            <a:r>
              <a:rPr lang="ru-RU" sz="2200" dirty="0">
                <a:solidFill>
                  <a:srgbClr val="202122"/>
                </a:solidFill>
                <a:latin typeface="Arial" panose="020B0604020202020204" pitchFamily="34" charset="0"/>
              </a:rPr>
              <a:t>Понимание бизнес-целей (</a:t>
            </a:r>
            <a:r>
              <a:rPr lang="en-US" sz="2200" i="1" dirty="0">
                <a:solidFill>
                  <a:srgbClr val="202122"/>
                </a:solidFill>
                <a:latin typeface="Arial" panose="020B0604020202020204" pitchFamily="34" charset="0"/>
              </a:rPr>
              <a:t>Business Understanding</a:t>
            </a:r>
            <a:r>
              <a:rPr lang="en-US" sz="22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  <a:r>
              <a:rPr lang="ru-RU" sz="2200" dirty="0">
                <a:solidFill>
                  <a:srgbClr val="202122"/>
                </a:solidFill>
                <a:latin typeface="Arial" panose="020B0604020202020204" pitchFamily="34" charset="0"/>
              </a:rPr>
              <a:t> или </a:t>
            </a:r>
            <a:r>
              <a:rPr lang="en-US" sz="2200" dirty="0">
                <a:solidFill>
                  <a:srgbClr val="202122"/>
                </a:solidFill>
                <a:latin typeface="Arial" panose="020B0604020202020204" pitchFamily="34" charset="0"/>
              </a:rPr>
              <a:t>Domain </a:t>
            </a:r>
            <a:r>
              <a:rPr lang="en-US" sz="2200" i="1" dirty="0">
                <a:solidFill>
                  <a:srgbClr val="202122"/>
                </a:solidFill>
                <a:latin typeface="Arial" panose="020B0604020202020204" pitchFamily="34" charset="0"/>
              </a:rPr>
              <a:t>Understanding (</a:t>
            </a:r>
            <a:r>
              <a:rPr lang="ru-RU" sz="2200" i="1" dirty="0">
                <a:solidFill>
                  <a:srgbClr val="202122"/>
                </a:solidFill>
                <a:latin typeface="Arial" panose="020B0604020202020204" pitchFamily="34" charset="0"/>
              </a:rPr>
              <a:t>понимание области приложений ИИ)</a:t>
            </a:r>
          </a:p>
          <a:p>
            <a:pPr marL="268288" lvl="2">
              <a:spcBef>
                <a:spcPts val="600"/>
              </a:spcBef>
              <a:spcAft>
                <a:spcPts val="600"/>
              </a:spcAft>
            </a:pPr>
            <a:r>
              <a:rPr lang="ru-RU" sz="2200" dirty="0"/>
              <a:t>через оценку текущей ситуации определяются бизнес-цели (доменные цели) и требования, а также разрабатывается предварительный план проекта;</a:t>
            </a:r>
            <a:endParaRPr lang="ru-RU" sz="2200" i="1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2">
              <a:spcBef>
                <a:spcPts val="600"/>
              </a:spcBef>
              <a:spcAft>
                <a:spcPts val="600"/>
              </a:spcAft>
            </a:pPr>
            <a:r>
              <a:rPr lang="ru-RU" sz="2200" i="1" dirty="0">
                <a:solidFill>
                  <a:srgbClr val="202122"/>
                </a:solidFill>
                <a:latin typeface="Arial" panose="020B0604020202020204" pitchFamily="34" charset="0"/>
              </a:rPr>
              <a:t>ИИ - это инструмент, Домен – </a:t>
            </a:r>
            <a:r>
              <a:rPr lang="ru-RU" sz="2200" i="1" dirty="0" err="1">
                <a:solidFill>
                  <a:srgbClr val="202122"/>
                </a:solidFill>
                <a:latin typeface="Arial" panose="020B0604020202020204" pitchFamily="34" charset="0"/>
              </a:rPr>
              <a:t>то,куда</a:t>
            </a:r>
            <a:r>
              <a:rPr lang="ru-RU" sz="2200" i="1" dirty="0">
                <a:solidFill>
                  <a:srgbClr val="202122"/>
                </a:solidFill>
                <a:latin typeface="Arial" panose="020B0604020202020204" pitchFamily="34" charset="0"/>
              </a:rPr>
              <a:t> ИИ прикладывается.</a:t>
            </a:r>
          </a:p>
          <a:p>
            <a:pPr marL="268288" lvl="2">
              <a:spcBef>
                <a:spcPts val="600"/>
              </a:spcBef>
              <a:spcAft>
                <a:spcPts val="600"/>
              </a:spcAft>
            </a:pPr>
            <a:r>
              <a:rPr lang="ru-RU" sz="2200" i="1" dirty="0">
                <a:solidFill>
                  <a:srgbClr val="202122"/>
                </a:solidFill>
                <a:latin typeface="Arial" panose="020B0604020202020204" pitchFamily="34" charset="0"/>
              </a:rPr>
              <a:t>	</a:t>
            </a:r>
            <a:endParaRPr lang="en-US" sz="19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1509209"/>
              </p:ext>
            </p:extLst>
          </p:nvPr>
        </p:nvGraphicFramePr>
        <p:xfrm>
          <a:off x="194103" y="2810617"/>
          <a:ext cx="11704672" cy="38494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27021">
                  <a:extLst>
                    <a:ext uri="{9D8B030D-6E8A-4147-A177-3AD203B41FA5}">
                      <a16:colId xmlns:a16="http://schemas.microsoft.com/office/drawing/2014/main" val="2598059759"/>
                    </a:ext>
                  </a:extLst>
                </a:gridCol>
                <a:gridCol w="6377651">
                  <a:extLst>
                    <a:ext uri="{9D8B030D-6E8A-4147-A177-3AD203B41FA5}">
                      <a16:colId xmlns:a16="http://schemas.microsoft.com/office/drawing/2014/main" val="2920147072"/>
                    </a:ext>
                  </a:extLst>
                </a:gridCol>
              </a:tblGrid>
              <a:tr h="346930">
                <a:tc>
                  <a:txBody>
                    <a:bodyPr/>
                    <a:lstStyle/>
                    <a:p>
                      <a:r>
                        <a:rPr lang="ru-RU" sz="1800" b="1" dirty="0"/>
                        <a:t>Бизнес/продукт/доменные</a:t>
                      </a:r>
                      <a:r>
                        <a:rPr lang="ru-RU" sz="1800" b="1" baseline="0" dirty="0"/>
                        <a:t> метрики</a:t>
                      </a:r>
                      <a:endParaRPr lang="ru-RU" sz="18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Data</a:t>
                      </a:r>
                      <a:r>
                        <a:rPr lang="en-US" sz="1800" b="1" baseline="0" dirty="0"/>
                        <a:t> science </a:t>
                      </a:r>
                      <a:r>
                        <a:rPr lang="ru-RU" sz="1800" b="1" baseline="0" dirty="0"/>
                        <a:t>метрики</a:t>
                      </a:r>
                      <a:endParaRPr lang="ru-RU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2936310"/>
                  </a:ext>
                </a:extLst>
              </a:tr>
              <a:tr h="1127522">
                <a:tc>
                  <a:txBody>
                    <a:bodyPr/>
                    <a:lstStyle/>
                    <a:p>
                      <a:r>
                        <a:rPr lang="ru-RU" sz="1400" u="none" strike="noStrike" cap="none" dirty="0">
                          <a:effectLst/>
                          <a:sym typeface="Arial"/>
                        </a:rPr>
                        <a:t>Центральные метрики (</a:t>
                      </a:r>
                      <a:r>
                        <a:rPr lang="en-US" sz="1400" u="none" strike="noStrike" cap="none" dirty="0">
                          <a:effectLst/>
                          <a:sym typeface="Arial"/>
                        </a:rPr>
                        <a:t>focus metrics)</a:t>
                      </a:r>
                      <a:r>
                        <a:rPr lang="ru-RU" sz="1400" u="none" strike="noStrike" cap="none" dirty="0">
                          <a:effectLst/>
                          <a:sym typeface="Arial"/>
                        </a:rPr>
                        <a:t>: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1" u="none" strike="noStrike" cap="none" dirty="0">
                          <a:sym typeface="Arial"/>
                        </a:rPr>
                        <a:t>Экономический эффект</a:t>
                      </a:r>
                      <a:endParaRPr lang="ru-RU" sz="1800" b="1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/>
                        <a:t>Точность модели </a:t>
                      </a:r>
                      <a:r>
                        <a:rPr lang="ru-RU" sz="1800" dirty="0"/>
                        <a:t>(в широком смысле) – соответствие отдельных</a:t>
                      </a:r>
                      <a:r>
                        <a:rPr lang="ru-RU" sz="1800" baseline="0" dirty="0"/>
                        <a:t> результатов работы модели реальным данным (в среднем по каждому примеру) </a:t>
                      </a:r>
                      <a:r>
                        <a:rPr lang="en-US" sz="1800" baseline="0" dirty="0"/>
                        <a:t>(</a:t>
                      </a:r>
                      <a:r>
                        <a:rPr lang="en-US" sz="1800" baseline="0" dirty="0" err="1"/>
                        <a:t>Acc</a:t>
                      </a:r>
                      <a:r>
                        <a:rPr lang="en-US" sz="1800" baseline="0" dirty="0"/>
                        <a:t>, R,P, </a:t>
                      </a:r>
                      <a:r>
                        <a:rPr lang="en-US" sz="1800" baseline="0" dirty="0" err="1"/>
                        <a:t>Auc</a:t>
                      </a:r>
                      <a:r>
                        <a:rPr lang="en-US" sz="1800" baseline="0" dirty="0"/>
                        <a:t>, MSE, MAPE,…, )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0683717"/>
                  </a:ext>
                </a:extLst>
              </a:tr>
              <a:tr h="60712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1" dirty="0"/>
                        <a:t>ТТХ</a:t>
                      </a:r>
                      <a:r>
                        <a:rPr lang="ru-RU" sz="1800" dirty="0"/>
                        <a:t> (в широком смысле) в</a:t>
                      </a:r>
                      <a:r>
                        <a:rPr lang="ru-RU" sz="1800" baseline="0" dirty="0"/>
                        <a:t> терминах продукта</a:t>
                      </a:r>
                      <a:r>
                        <a:rPr lang="en-US" sz="1800" baseline="0" dirty="0"/>
                        <a:t> (% </a:t>
                      </a:r>
                      <a:r>
                        <a:rPr lang="ru-RU" sz="1800" baseline="0" dirty="0"/>
                        <a:t>отклонений по протоколу испытаний</a:t>
                      </a:r>
                      <a:r>
                        <a:rPr lang="en-US" sz="1800" baseline="0" dirty="0"/>
                        <a:t>)</a:t>
                      </a:r>
                      <a:r>
                        <a:rPr lang="ru-RU" sz="1800" dirty="0"/>
                        <a:t>,</a:t>
                      </a:r>
                      <a:r>
                        <a:rPr lang="ru-RU" sz="1800" baseline="0" dirty="0"/>
                        <a:t> </a:t>
                      </a:r>
                      <a:endParaRPr lang="ru-RU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1" dirty="0"/>
                        <a:t>Производительность модели </a:t>
                      </a:r>
                      <a:r>
                        <a:rPr lang="ru-RU" sz="1800" dirty="0"/>
                        <a:t>– время</a:t>
                      </a:r>
                      <a:r>
                        <a:rPr lang="ru-RU" sz="1800" baseline="0" dirty="0"/>
                        <a:t> работы модели на том или ином «железе»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672928"/>
                  </a:ext>
                </a:extLst>
              </a:tr>
              <a:tr h="94421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="1" baseline="0" dirty="0"/>
                        <a:t>Сопутствующие показатели: </a:t>
                      </a:r>
                      <a:r>
                        <a:rPr lang="ru-RU" sz="1800" baseline="0" dirty="0"/>
                        <a:t>требования к узлам и составляющим, промежуточные показатели, напр. удержание клиента</a:t>
                      </a:r>
                      <a:endParaRPr lang="ru-RU" sz="1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/>
                        <a:t>Экспертная</a:t>
                      </a:r>
                      <a:r>
                        <a:rPr lang="ru-RU" sz="1800" b="1" baseline="0" dirty="0"/>
                        <a:t> оценка работы модели </a:t>
                      </a:r>
                      <a:r>
                        <a:rPr lang="en-US" sz="1800" baseline="0" dirty="0"/>
                        <a:t>(RLHF)</a:t>
                      </a:r>
                      <a:endParaRPr lang="ru-RU" sz="1800" baseline="0" dirty="0"/>
                    </a:p>
                    <a:p>
                      <a:r>
                        <a:rPr lang="ru-RU" sz="1800" b="1" baseline="0" dirty="0"/>
                        <a:t>Статистические</a:t>
                      </a:r>
                      <a:r>
                        <a:rPr lang="ru-RU" sz="1800" baseline="0" dirty="0"/>
                        <a:t> </a:t>
                      </a:r>
                      <a:r>
                        <a:rPr lang="ru-RU" sz="1800" b="1" baseline="0" dirty="0"/>
                        <a:t>тесты</a:t>
                      </a:r>
                      <a:r>
                        <a:rPr lang="ru-RU" sz="1800" baseline="0" dirty="0"/>
                        <a:t> результатов модели (разброс рез, соотв. Распределению и т.д.)</a:t>
                      </a:r>
                      <a:endParaRPr lang="ru-RU" sz="18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4515947"/>
                  </a:ext>
                </a:extLst>
              </a:tr>
              <a:tr h="710726">
                <a:tc>
                  <a:txBody>
                    <a:bodyPr/>
                    <a:lstStyle/>
                    <a:p>
                      <a:r>
                        <a:rPr lang="ru-RU" sz="1800" b="1" dirty="0"/>
                        <a:t>Совместимость </a:t>
                      </a:r>
                      <a:r>
                        <a:rPr lang="ru-RU" sz="1800" dirty="0"/>
                        <a:t>с другими решениями, нормативной базой, </a:t>
                      </a:r>
                      <a:endParaRPr lang="ru-RU" sz="18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/>
                        <a:t>Тесты на доверительный ИИ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267667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769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2077263" y="217380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74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9" name="Прямоугольник 8"/>
          <p:cNvSpPr/>
          <p:nvPr/>
        </p:nvSpPr>
        <p:spPr>
          <a:xfrm>
            <a:off x="104420" y="756621"/>
            <a:ext cx="11681316" cy="2046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8288" lvl="2">
              <a:spcAft>
                <a:spcPts val="600"/>
              </a:spcAft>
            </a:pPr>
            <a:r>
              <a:rPr lang="ru-RU" sz="2000" dirty="0">
                <a:solidFill>
                  <a:srgbClr val="202122"/>
                </a:solidFill>
                <a:latin typeface="Arial" panose="020B0604020202020204" pitchFamily="34" charset="0"/>
              </a:rPr>
              <a:t>Начальное изучение данных (</a:t>
            </a:r>
            <a:r>
              <a:rPr lang="en-US" sz="2000" i="1" dirty="0">
                <a:solidFill>
                  <a:srgbClr val="202122"/>
                </a:solidFill>
                <a:latin typeface="Arial" panose="020B0604020202020204" pitchFamily="34" charset="0"/>
              </a:rPr>
              <a:t>Data Understanding</a:t>
            </a:r>
            <a:r>
              <a:rPr lang="en-US" sz="20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  <a:endParaRPr lang="ru-RU" sz="2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2">
              <a:spcAft>
                <a:spcPts val="600"/>
              </a:spcAft>
            </a:pPr>
            <a:r>
              <a:rPr lang="ru-RU" sz="2000" dirty="0"/>
              <a:t>включая их сбор, описание, исследование (поиск закономерностей, формирование гипотез) и проверку качества</a:t>
            </a:r>
            <a:endParaRPr lang="ru-RU" sz="2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2">
              <a:spcBef>
                <a:spcPts val="600"/>
              </a:spcBef>
              <a:spcAft>
                <a:spcPts val="600"/>
              </a:spcAft>
            </a:pPr>
            <a:r>
              <a:rPr lang="ru-RU" sz="2000" i="1" dirty="0">
                <a:solidFill>
                  <a:srgbClr val="202122"/>
                </a:solidFill>
                <a:latin typeface="Arial" panose="020B0604020202020204" pitchFamily="34" charset="0"/>
              </a:rPr>
              <a:t>ИИ - это модальность данных, Домен – то, как данные интерпретировать.</a:t>
            </a:r>
          </a:p>
          <a:p>
            <a:pPr marL="268288" lvl="2">
              <a:spcBef>
                <a:spcPts val="600"/>
              </a:spcBef>
              <a:spcAft>
                <a:spcPts val="600"/>
              </a:spcAft>
            </a:pPr>
            <a:r>
              <a:rPr lang="ru-RU" sz="2200" i="1" dirty="0">
                <a:solidFill>
                  <a:srgbClr val="202122"/>
                </a:solidFill>
                <a:latin typeface="Arial" panose="020B0604020202020204" pitchFamily="34" charset="0"/>
              </a:rPr>
              <a:t>	</a:t>
            </a:r>
            <a:endParaRPr lang="en-US" sz="22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4074661"/>
              </p:ext>
            </p:extLst>
          </p:nvPr>
        </p:nvGraphicFramePr>
        <p:xfrm>
          <a:off x="286239" y="2425372"/>
          <a:ext cx="11704672" cy="35479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87094">
                  <a:extLst>
                    <a:ext uri="{9D8B030D-6E8A-4147-A177-3AD203B41FA5}">
                      <a16:colId xmlns:a16="http://schemas.microsoft.com/office/drawing/2014/main" val="2598059759"/>
                    </a:ext>
                  </a:extLst>
                </a:gridCol>
                <a:gridCol w="5917578">
                  <a:extLst>
                    <a:ext uri="{9D8B030D-6E8A-4147-A177-3AD203B41FA5}">
                      <a16:colId xmlns:a16="http://schemas.microsoft.com/office/drawing/2014/main" val="2920147072"/>
                    </a:ext>
                  </a:extLst>
                </a:gridCol>
              </a:tblGrid>
              <a:tr h="335096">
                <a:tc>
                  <a:txBody>
                    <a:bodyPr/>
                    <a:lstStyle/>
                    <a:p>
                      <a:r>
                        <a:rPr lang="ru-RU" sz="1600" b="1" dirty="0"/>
                        <a:t>Бизнес/продукт/доменное понимание информации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Data</a:t>
                      </a:r>
                      <a:r>
                        <a:rPr lang="en-US" sz="1800" b="1" baseline="0" dirty="0"/>
                        <a:t> science </a:t>
                      </a:r>
                      <a:r>
                        <a:rPr lang="ru-RU" sz="1800" b="1" baseline="0" dirty="0"/>
                        <a:t>модальность (примеры!)</a:t>
                      </a:r>
                      <a:endParaRPr lang="ru-RU" sz="18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82936310"/>
                  </a:ext>
                </a:extLst>
              </a:tr>
              <a:tr h="623631">
                <a:tc>
                  <a:txBody>
                    <a:bodyPr/>
                    <a:lstStyle/>
                    <a:p>
                      <a:r>
                        <a:rPr lang="ru-RU" sz="18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База данных – </a:t>
                      </a:r>
                      <a:r>
                        <a:rPr lang="ru-RU" sz="18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измерений/показаний, опросов,  характеристик</a:t>
                      </a:r>
                      <a:endParaRPr lang="ru-RU" sz="24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/>
                        <a:t>таблица – </a:t>
                      </a:r>
                      <a:r>
                        <a:rPr lang="ru-RU" sz="1800" b="0" baseline="0" dirty="0"/>
                        <a:t>структура упорядоченных записей в свободном порядке. Запись = набор признаков. </a:t>
                      </a:r>
                      <a:r>
                        <a:rPr lang="ru-RU" sz="1800" b="1" baseline="0" dirty="0"/>
                        <a:t>МЛ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40683717"/>
                  </a:ext>
                </a:extLst>
              </a:tr>
              <a:tr h="63173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baseline="0" dirty="0"/>
                        <a:t>Одно/многомерная последовательность данных с регулярными паттернами известных периодов</a:t>
                      </a:r>
                      <a:endParaRPr lang="ru-RU" sz="1800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1" dirty="0"/>
                        <a:t>Временной ряд – </a:t>
                      </a:r>
                      <a:r>
                        <a:rPr lang="ru-RU" sz="1800" b="0" dirty="0"/>
                        <a:t>последовательные данные, имеют временной шаг как характеристику</a:t>
                      </a:r>
                      <a:r>
                        <a:rPr lang="ru-RU" sz="1800" b="1" dirty="0"/>
                        <a:t>. МЛ/</a:t>
                      </a:r>
                      <a:r>
                        <a:rPr lang="en-US" sz="1800" b="1" dirty="0"/>
                        <a:t>DL</a:t>
                      </a:r>
                      <a:endParaRPr lang="ru-RU" sz="18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672928"/>
                  </a:ext>
                </a:extLst>
              </a:tr>
              <a:tr h="33153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Камера/многомерная упорядоченная</a:t>
                      </a:r>
                      <a:r>
                        <a:rPr lang="ru-RU" sz="1800" baseline="0" dirty="0"/>
                        <a:t> структура</a:t>
                      </a:r>
                      <a:endParaRPr lang="ru-RU" sz="1800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Изображение</a:t>
                      </a:r>
                      <a:r>
                        <a:rPr lang="ru-RU" sz="1800" baseline="0" dirty="0"/>
                        <a:t> – компьютерное зрение </a:t>
                      </a:r>
                      <a:r>
                        <a:rPr lang="en-US" sz="1800" baseline="0" dirty="0"/>
                        <a:t>CV</a:t>
                      </a:r>
                      <a:r>
                        <a:rPr lang="ru-RU" sz="1800" baseline="0" dirty="0"/>
                        <a:t>.</a:t>
                      </a:r>
                      <a:r>
                        <a:rPr lang="en-US" sz="1800" baseline="0" dirty="0"/>
                        <a:t> DL/</a:t>
                      </a:r>
                      <a:r>
                        <a:rPr lang="ru-RU" sz="1800" dirty="0"/>
                        <a:t>БГМ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6766779"/>
                  </a:ext>
                </a:extLst>
              </a:tr>
              <a:tr h="58641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Семантический нагруженная последовательность</a:t>
                      </a:r>
                      <a:r>
                        <a:rPr lang="ru-RU" sz="1800" baseline="0" dirty="0"/>
                        <a:t> с продолжительным контекстом</a:t>
                      </a:r>
                      <a:endParaRPr lang="ru-RU" sz="1800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Текстовые данные </a:t>
                      </a:r>
                      <a:r>
                        <a:rPr lang="en-US" sz="1800" dirty="0"/>
                        <a:t>NLP ML/</a:t>
                      </a:r>
                      <a:r>
                        <a:rPr lang="ru-RU" sz="1800" dirty="0"/>
                        <a:t>БГМ</a:t>
                      </a:r>
                      <a:r>
                        <a:rPr lang="en-US" sz="1800" dirty="0"/>
                        <a:t> </a:t>
                      </a:r>
                      <a:r>
                        <a:rPr lang="ru-RU" sz="1800" baseline="0" dirty="0"/>
                        <a:t>(если аудио, то </a:t>
                      </a:r>
                      <a:r>
                        <a:rPr lang="en-US" sz="1800" baseline="0" dirty="0"/>
                        <a:t>speech processing)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84517687"/>
                  </a:ext>
                </a:extLst>
              </a:tr>
              <a:tr h="43959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Систематические данные</a:t>
                      </a:r>
                      <a:r>
                        <a:rPr lang="ru-RU" sz="1800" baseline="0" dirty="0"/>
                        <a:t> со связями</a:t>
                      </a:r>
                      <a:endParaRPr lang="ru-RU" sz="1800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 err="1"/>
                        <a:t>Графовые</a:t>
                      </a:r>
                      <a:r>
                        <a:rPr lang="ru-RU" sz="1800" dirty="0"/>
                        <a:t> нейронные сети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1178695"/>
                  </a:ext>
                </a:extLst>
              </a:tr>
              <a:tr h="45658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Последовательности действий дающие результат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800" dirty="0"/>
                        <a:t>Обучение</a:t>
                      </a:r>
                      <a:r>
                        <a:rPr lang="ru-RU" sz="1800" baseline="0" dirty="0"/>
                        <a:t> с подкреплением</a:t>
                      </a:r>
                      <a:r>
                        <a:rPr lang="en-US" sz="1800" baseline="0" dirty="0"/>
                        <a:t> </a:t>
                      </a:r>
                      <a:r>
                        <a:rPr lang="ru-RU" sz="1800" b="1" dirty="0"/>
                        <a:t>МЛ/</a:t>
                      </a:r>
                      <a:r>
                        <a:rPr lang="en-US" sz="1800" b="1" dirty="0"/>
                        <a:t>DL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09504348"/>
                  </a:ext>
                </a:extLst>
              </a:tr>
            </a:tbl>
          </a:graphicData>
        </a:graphic>
      </p:graphicFrame>
      <p:sp>
        <p:nvSpPr>
          <p:cNvPr id="4" name="Прямоугольник 3"/>
          <p:cNvSpPr/>
          <p:nvPr/>
        </p:nvSpPr>
        <p:spPr>
          <a:xfrm>
            <a:off x="1305931" y="6503733"/>
            <a:ext cx="104903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Примеры не однозначные. Например временной ряд может быть и графом! И изображением (если органичен или сигнал)!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653795" y="6224453"/>
            <a:ext cx="97642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dirty="0"/>
              <a:t>МЛ</a:t>
            </a:r>
            <a:r>
              <a:rPr lang="en-US" b="1" dirty="0"/>
              <a:t> – </a:t>
            </a:r>
            <a:r>
              <a:rPr lang="ru-RU" b="1" dirty="0"/>
              <a:t>машинное обучение, </a:t>
            </a:r>
            <a:r>
              <a:rPr lang="en-US" b="1" dirty="0"/>
              <a:t>DL – </a:t>
            </a:r>
            <a:r>
              <a:rPr lang="ru-RU" b="1" dirty="0"/>
              <a:t>глубокие нейронные сети, БГМ – большие/базисные генеративные модели!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210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2077263" y="217380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98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9" name="Прямоугольник 8"/>
          <p:cNvSpPr/>
          <p:nvPr/>
        </p:nvSpPr>
        <p:spPr>
          <a:xfrm>
            <a:off x="104420" y="756621"/>
            <a:ext cx="11681316" cy="2046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8288" lvl="2">
              <a:spcAft>
                <a:spcPts val="600"/>
              </a:spcAft>
            </a:pPr>
            <a:r>
              <a:rPr lang="ru-RU" sz="2000" dirty="0">
                <a:solidFill>
                  <a:srgbClr val="202122"/>
                </a:solidFill>
                <a:latin typeface="Arial" panose="020B0604020202020204" pitchFamily="34" charset="0"/>
              </a:rPr>
              <a:t>Начальное изучение данных (</a:t>
            </a:r>
            <a:r>
              <a:rPr lang="en-US" sz="2000" i="1" dirty="0">
                <a:solidFill>
                  <a:srgbClr val="202122"/>
                </a:solidFill>
                <a:latin typeface="Arial" panose="020B0604020202020204" pitchFamily="34" charset="0"/>
              </a:rPr>
              <a:t>Data Understanding</a:t>
            </a:r>
            <a:r>
              <a:rPr lang="en-US" sz="20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  <a:endParaRPr lang="ru-RU" sz="2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2">
              <a:spcAft>
                <a:spcPts val="600"/>
              </a:spcAft>
            </a:pPr>
            <a:r>
              <a:rPr lang="ru-RU" sz="2000" dirty="0"/>
              <a:t>включая их сбор, описание, исследование (поиск закономерностей, формирование гипотез) и проверку качества</a:t>
            </a:r>
            <a:endParaRPr lang="ru-RU" sz="2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2">
              <a:spcBef>
                <a:spcPts val="600"/>
              </a:spcBef>
              <a:spcAft>
                <a:spcPts val="600"/>
              </a:spcAft>
            </a:pPr>
            <a:r>
              <a:rPr lang="ru-RU" sz="2000" i="1" dirty="0">
                <a:solidFill>
                  <a:srgbClr val="202122"/>
                </a:solidFill>
                <a:latin typeface="Arial" panose="020B0604020202020204" pitchFamily="34" charset="0"/>
              </a:rPr>
              <a:t>ИИ - это модальность данных, Домен – то, как данные интерпретировать.</a:t>
            </a:r>
          </a:p>
          <a:p>
            <a:pPr marL="268288" lvl="2">
              <a:spcBef>
                <a:spcPts val="600"/>
              </a:spcBef>
              <a:spcAft>
                <a:spcPts val="600"/>
              </a:spcAft>
            </a:pPr>
            <a:r>
              <a:rPr lang="ru-RU" sz="2200" i="1" dirty="0">
                <a:solidFill>
                  <a:srgbClr val="202122"/>
                </a:solidFill>
                <a:latin typeface="Arial" panose="020B0604020202020204" pitchFamily="34" charset="0"/>
              </a:rPr>
              <a:t>	</a:t>
            </a:r>
            <a:endParaRPr lang="en-US" sz="22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04419" y="2379851"/>
            <a:ext cx="655166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ru-RU" sz="2000" dirty="0"/>
              <a:t>Примеры задач и решений при помощи МЛ тут: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7"/>
              </a:rPr>
              <a:t>https://www.kaggle.com/competitions</a:t>
            </a:r>
            <a:endParaRPr lang="ru-RU" sz="2000" dirty="0">
              <a:hlinkClick r:id="rId7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8"/>
              </a:rPr>
              <a:t>https://mlcontests.com/</a:t>
            </a:r>
            <a:endParaRPr lang="ru-RU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9"/>
              </a:rPr>
              <a:t>https://github.com/marlesson/list_of_ml_competitions</a:t>
            </a:r>
            <a:endParaRPr lang="ru-RU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10"/>
              </a:rPr>
              <a:t>https://github.com/academic/awesome-datascience</a:t>
            </a:r>
            <a:endParaRPr lang="en-US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11"/>
              </a:rPr>
              <a:t>https://krzjoa.github.io/awesome-python-data-science/</a:t>
            </a:r>
            <a:endParaRPr lang="ru-RU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12"/>
              </a:rPr>
              <a:t>https://github.com/ElizaLo/Data-Science</a:t>
            </a:r>
            <a:endParaRPr lang="en-US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13"/>
              </a:rPr>
              <a:t>https://habr.com/</a:t>
            </a:r>
            <a:r>
              <a:rPr lang="ru-RU" sz="2000" dirty="0"/>
              <a:t> </a:t>
            </a:r>
            <a:endParaRPr lang="en-US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14"/>
              </a:rPr>
              <a:t>https://ods.ai/</a:t>
            </a:r>
            <a:r>
              <a:rPr lang="en-US" sz="2000" dirty="0"/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2000" dirty="0"/>
              <a:t>и другие  ресурсы с примерами решений</a:t>
            </a:r>
            <a:endParaRPr lang="en-US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ru-RU" sz="20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6656080" y="2379851"/>
            <a:ext cx="5383205" cy="42473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ru-RU" sz="2000" dirty="0"/>
              <a:t>Примеры готовых наборов данных: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2000" dirty="0">
                <a:hlinkClick r:id="rId15"/>
              </a:rPr>
              <a:t>https://paperswithcode.com/</a:t>
            </a:r>
            <a:endParaRPr lang="en-US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16"/>
              </a:rPr>
              <a:t>https://www.kaggle.com/datasets</a:t>
            </a:r>
            <a:endParaRPr lang="en-US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17"/>
              </a:rPr>
              <a:t>https://huggingface.co/datasets</a:t>
            </a:r>
            <a:endParaRPr lang="ru-RU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18"/>
              </a:rPr>
              <a:t>https://github.com/</a:t>
            </a:r>
            <a:endParaRPr lang="en-US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11"/>
              </a:rPr>
              <a:t>https://datasetsearch.research.google.com/</a:t>
            </a:r>
            <a:endParaRPr lang="ru-RU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19"/>
              </a:rPr>
              <a:t>https://data.mendeley.com/</a:t>
            </a:r>
            <a:endParaRPr lang="en-US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20"/>
              </a:rPr>
              <a:t>https://universe.roboflow.com/</a:t>
            </a:r>
            <a:r>
              <a:rPr lang="ru-RU" sz="2000" dirty="0"/>
              <a:t>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21"/>
              </a:rPr>
              <a:t>https://physionet.org/</a:t>
            </a:r>
            <a:r>
              <a:rPr lang="en-US" sz="2000" dirty="0"/>
              <a:t> </a:t>
            </a:r>
            <a:r>
              <a:rPr lang="ru-RU" sz="2000" dirty="0"/>
              <a:t>и</a:t>
            </a:r>
            <a:r>
              <a:rPr lang="en-US" sz="2000" dirty="0"/>
              <a:t> </a:t>
            </a:r>
            <a:r>
              <a:rPr lang="ru-RU" sz="2000" dirty="0" err="1"/>
              <a:t>тд</a:t>
            </a:r>
            <a:endParaRPr lang="ru-RU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22"/>
              </a:rPr>
              <a:t>https://www.mdpi.com/journal/data</a:t>
            </a:r>
            <a:endParaRPr lang="ru-RU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hlinkClick r:id="rId23"/>
              </a:rPr>
              <a:t>https://www.nature.com/sdata/</a:t>
            </a:r>
            <a:r>
              <a:rPr lang="en-US" sz="2000" dirty="0"/>
              <a:t> </a:t>
            </a:r>
            <a:endParaRPr lang="ru-RU" sz="2000" dirty="0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6656080" y="2446437"/>
            <a:ext cx="0" cy="4257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/>
          <p:nvPr/>
        </p:nvCxnSpPr>
        <p:spPr>
          <a:xfrm>
            <a:off x="276225" y="2803335"/>
            <a:ext cx="10906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479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2077263" y="217380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22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9" name="Прямоугольник 8"/>
          <p:cNvSpPr/>
          <p:nvPr/>
        </p:nvSpPr>
        <p:spPr>
          <a:xfrm>
            <a:off x="177610" y="871701"/>
            <a:ext cx="11942302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8288" lvl="2">
              <a:spcAft>
                <a:spcPts val="600"/>
              </a:spcAf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Начальное изучение данных (</a:t>
            </a:r>
            <a:r>
              <a:rPr lang="en-US" sz="1900" i="1" dirty="0">
                <a:solidFill>
                  <a:srgbClr val="202122"/>
                </a:solidFill>
                <a:latin typeface="Arial" panose="020B0604020202020204" pitchFamily="34" charset="0"/>
              </a:rPr>
              <a:t>Data Understanding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  <a:endParaRPr lang="ru-RU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2">
              <a:spcAft>
                <a:spcPts val="600"/>
              </a:spcAft>
            </a:pPr>
            <a:r>
              <a:rPr lang="ru-RU" sz="1600" dirty="0"/>
              <a:t>включая их сбор, описание, исследование (поиск закономерностей, формирование гипотез) и проверку качества</a:t>
            </a:r>
            <a:endParaRPr lang="ru-RU" sz="2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Реально ли собрать данные</a:t>
            </a: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Реально ли разметить данные, качество разметки</a:t>
            </a:r>
            <a:endParaRPr lang="en-US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Качество данных/Гипотезы о данных 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(EDA)</a:t>
            </a:r>
            <a:endParaRPr lang="ru-RU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Как представить данные в едином и понятном машине виде 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(csv,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все – 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RGB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изображения 640х640, 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hdf5 c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заданной структурой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  <a:endParaRPr lang="ru-RU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Хватит ли ресурсов для данных</a:t>
            </a: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Устаревают ли данные? (период), нужно ли обновление.</a:t>
            </a:r>
          </a:p>
          <a:p>
            <a:pPr marL="268288" lvl="2">
              <a:spcAft>
                <a:spcPts val="600"/>
              </a:spcAft>
            </a:pPr>
            <a:endParaRPr lang="en-US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2">
              <a:spcAft>
                <a:spcPts val="600"/>
              </a:spcAf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Подготовка данных (</a:t>
            </a:r>
            <a:r>
              <a:rPr lang="en-US" sz="1900" i="1" dirty="0">
                <a:solidFill>
                  <a:srgbClr val="202122"/>
                </a:solidFill>
                <a:latin typeface="Arial" panose="020B0604020202020204" pitchFamily="34" charset="0"/>
              </a:rPr>
              <a:t>Data Preparation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  <a:endParaRPr lang="ru-RU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2">
              <a:spcAft>
                <a:spcPts val="600"/>
              </a:spcAft>
            </a:pPr>
            <a:r>
              <a:rPr lang="ru-RU" dirty="0"/>
              <a:t>когда из исходного набора данных формируется </a:t>
            </a:r>
            <a:r>
              <a:rPr lang="ru-RU" dirty="0" err="1"/>
              <a:t>датасет</a:t>
            </a:r>
            <a:r>
              <a:rPr lang="ru-RU" dirty="0"/>
              <a:t> для работы с моделями машинного обучения путем выполнения соответствующих операций </a:t>
            </a:r>
            <a:r>
              <a:rPr lang="ru-RU" dirty="0" err="1"/>
              <a:t>Data</a:t>
            </a:r>
            <a:r>
              <a:rPr lang="ru-RU" dirty="0"/>
              <a:t> </a:t>
            </a:r>
            <a:r>
              <a:rPr lang="ru-RU" dirty="0" err="1"/>
              <a:t>Preparation</a:t>
            </a:r>
            <a:r>
              <a:rPr lang="ru-RU" dirty="0"/>
              <a:t> — выборка очистка, генерация признаков, интеграция, форматирование</a:t>
            </a:r>
            <a:endParaRPr lang="en-US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Нужна ли очистка данных</a:t>
            </a: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Есть ли аномалии, </a:t>
            </a: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Есть ли редкие регулярные события и </a:t>
            </a:r>
            <a:r>
              <a:rPr lang="ru-RU" sz="1900" dirty="0" err="1">
                <a:solidFill>
                  <a:srgbClr val="202122"/>
                </a:solidFill>
                <a:latin typeface="Arial" panose="020B0604020202020204" pitchFamily="34" charset="0"/>
              </a:rPr>
              <a:t>тд</a:t>
            </a:r>
            <a:endParaRPr lang="ru-RU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Форматы в 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DS /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модальности (врем. ряд, видео –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&gt;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 набор фото?)</a:t>
            </a:r>
            <a:endParaRPr lang="en-US" sz="19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98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2077263" y="217380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6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9" name="Прямоугольник 8"/>
          <p:cNvSpPr/>
          <p:nvPr/>
        </p:nvSpPr>
        <p:spPr>
          <a:xfrm>
            <a:off x="130117" y="871701"/>
            <a:ext cx="11818043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8288" lvl="2">
              <a:spcAft>
                <a:spcPts val="600"/>
              </a:spcAf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Моделирование (</a:t>
            </a:r>
            <a:r>
              <a:rPr lang="en-US" sz="1900" i="1" dirty="0">
                <a:solidFill>
                  <a:srgbClr val="202122"/>
                </a:solidFill>
                <a:latin typeface="Arial" panose="020B0604020202020204" pitchFamily="34" charset="0"/>
              </a:rPr>
              <a:t>Modeling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  <a:endParaRPr lang="ru-RU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2">
              <a:spcAft>
                <a:spcPts val="600"/>
              </a:spcAft>
            </a:pPr>
            <a:r>
              <a:rPr lang="ru-RU" sz="1600" dirty="0"/>
              <a:t>выбираются алгоритмы, пишутся тесты, строятся и обучаются модели, а также выполняется настройка их параметров и оценка качества</a:t>
            </a:r>
            <a:endParaRPr lang="ru-RU" sz="2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2" indent="-457200">
              <a:spcAft>
                <a:spcPts val="600"/>
              </a:spcAft>
              <a:buFont typeface="+mj-lt"/>
              <a:buAutoNum type="arabicPeriod"/>
              <a:tabLst>
                <a:tab pos="898525" algn="l"/>
              </a:tabLs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 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DS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метрики ( как оценить результаты экспериментов технически)</a:t>
            </a:r>
          </a:p>
          <a:p>
            <a:pPr marL="715963" lvl="3">
              <a:spcAft>
                <a:spcPts val="600"/>
              </a:spcAf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Потом 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DS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метрика будет переведена в бизнес-метрику</a:t>
            </a:r>
          </a:p>
          <a:p>
            <a:pPr marL="268288" lvl="2" indent="-457200">
              <a:spcAft>
                <a:spcPts val="600"/>
              </a:spcAft>
              <a:buFont typeface="+mj-lt"/>
              <a:buAutoNum type="arabicPeriod"/>
              <a:tabLst>
                <a:tab pos="898525" algn="l"/>
              </a:tabLs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 Эксперименты с моделями</a:t>
            </a:r>
          </a:p>
          <a:p>
            <a:pPr marL="1074738" lvl="2">
              <a:spcAft>
                <a:spcPts val="600"/>
              </a:spcAft>
              <a:tabLst>
                <a:tab pos="898525" algn="l"/>
              </a:tabLs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Пространство поиска: модели или их составные части и </a:t>
            </a:r>
            <a:r>
              <a:rPr lang="ru-RU" sz="1900" dirty="0" err="1">
                <a:solidFill>
                  <a:srgbClr val="202122"/>
                </a:solidFill>
                <a:latin typeface="Arial" panose="020B0604020202020204" pitchFamily="34" charset="0"/>
              </a:rPr>
              <a:t>гиперпараметры</a:t>
            </a:r>
            <a:endParaRPr lang="ru-RU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1074738" lvl="2">
              <a:spcAft>
                <a:spcPts val="600"/>
              </a:spcAft>
              <a:tabLst>
                <a:tab pos="898525" algn="l"/>
              </a:tabLs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Обучение моделей (алгоритм оптимизация, функция потерь, регуляризация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,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как остановить обучение)</a:t>
            </a:r>
          </a:p>
          <a:p>
            <a:pPr marL="268288" lvl="2" indent="-457200">
              <a:spcAft>
                <a:spcPts val="600"/>
              </a:spcAft>
              <a:buFont typeface="+mj-lt"/>
              <a:buAutoNum type="arabicPeriod"/>
              <a:tabLst>
                <a:tab pos="898525" algn="l"/>
              </a:tabLs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Как представить модель (сохранить и </a:t>
            </a:r>
            <a:r>
              <a:rPr lang="ru-RU" sz="1900" dirty="0" err="1">
                <a:solidFill>
                  <a:srgbClr val="202122"/>
                </a:solidFill>
                <a:latin typeface="Arial" panose="020B0604020202020204" pitchFamily="34" charset="0"/>
              </a:rPr>
              <a:t>тд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), </a:t>
            </a:r>
          </a:p>
          <a:p>
            <a:pPr marL="268288" lvl="2" indent="-457200">
              <a:spcAft>
                <a:spcPts val="600"/>
              </a:spcAft>
              <a:buFont typeface="+mj-lt"/>
              <a:buAutoNum type="arabicPeriod"/>
              <a:tabLst>
                <a:tab pos="898525" algn="l"/>
              </a:tabLs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Как проверить результаты</a:t>
            </a:r>
            <a:endParaRPr lang="en-US" sz="19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pic>
        <p:nvPicPr>
          <p:cNvPr id="54277" name="Picture 5" descr="a pytorch workflow flowcha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4045" y="4232910"/>
            <a:ext cx="6838537" cy="2452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301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2077263" y="217380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70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9" name="Прямоугольник 8"/>
          <p:cNvSpPr/>
          <p:nvPr/>
        </p:nvSpPr>
        <p:spPr>
          <a:xfrm>
            <a:off x="130117" y="871701"/>
            <a:ext cx="11523403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8288" lvl="2">
              <a:spcAft>
                <a:spcPts val="600"/>
              </a:spcAf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Оценка (</a:t>
            </a:r>
            <a:r>
              <a:rPr lang="en-US" sz="1900" i="1" dirty="0">
                <a:solidFill>
                  <a:srgbClr val="202122"/>
                </a:solidFill>
                <a:latin typeface="Arial" panose="020B0604020202020204" pitchFamily="34" charset="0"/>
              </a:rPr>
              <a:t>Evaluation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  <a:endParaRPr lang="ru-RU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2">
              <a:spcAft>
                <a:spcPts val="600"/>
              </a:spcAft>
            </a:pPr>
            <a:r>
              <a:rPr lang="ru-RU" dirty="0"/>
              <a:t>когда качество ML-моделей анализируется с точки зрения достижения поставленных бизнес-целей и определяются дальнейшие шаги по улучшению результатов</a:t>
            </a:r>
            <a:endParaRPr lang="ru-RU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Как проинтерпретировать результаты</a:t>
            </a: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Перевод 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DS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метрик в бизнес метрики</a:t>
            </a: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Оценка работоспособности модели</a:t>
            </a: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Как внедрить модель ( Как копить данные, нужно ли обновлять модель и </a:t>
            </a:r>
            <a:r>
              <a:rPr lang="ru-RU" sz="1900" dirty="0" err="1">
                <a:solidFill>
                  <a:srgbClr val="202122"/>
                </a:solidFill>
                <a:latin typeface="Arial" panose="020B0604020202020204" pitchFamily="34" charset="0"/>
              </a:rPr>
              <a:t>тд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Как представить результаты пользователю (визуализация)</a:t>
            </a:r>
          </a:p>
          <a:p>
            <a:pPr marL="268288" lvl="3">
              <a:spcAft>
                <a:spcPts val="600"/>
              </a:spcAft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	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top1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или 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top-k </a:t>
            </a: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результатов (классы или вероятности), нужно ли сопоставление с входными данными</a:t>
            </a:r>
          </a:p>
          <a:p>
            <a:pPr marL="725488" lvl="3" indent="-457200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Нужно ли переделать эксперименты с модель и что для этого нужно</a:t>
            </a:r>
          </a:p>
          <a:p>
            <a:pPr marL="268288" lvl="3">
              <a:spcAft>
                <a:spcPts val="600"/>
              </a:spcAft>
            </a:pPr>
            <a:endParaRPr lang="ru-RU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268288" lvl="3">
              <a:spcAft>
                <a:spcPts val="600"/>
              </a:spcAft>
            </a:pPr>
            <a:r>
              <a:rPr lang="ru-RU" sz="1600" dirty="0"/>
              <a:t>внедрение (</a:t>
            </a:r>
            <a:r>
              <a:rPr lang="ru-RU" sz="1600" dirty="0" err="1"/>
              <a:t>Deployment</a:t>
            </a:r>
            <a:r>
              <a:rPr lang="ru-RU" sz="1600" dirty="0"/>
              <a:t>), которое предполагает развертывание полученных ML-моделей в промышленную эксплуатацию (</a:t>
            </a:r>
            <a:r>
              <a:rPr lang="ru-RU" sz="1600" dirty="0" err="1"/>
              <a:t>production</a:t>
            </a:r>
            <a:r>
              <a:rPr lang="ru-RU" sz="1600" dirty="0"/>
              <a:t>), мониторинг поведения модели в эксплуатации </a:t>
            </a:r>
            <a:r>
              <a:rPr lang="en-US" sz="1600" dirty="0"/>
              <a:t>(Monitoring), </a:t>
            </a:r>
            <a:r>
              <a:rPr lang="ru-RU" sz="1600" dirty="0"/>
              <a:t>а также разработка финальных отчетов по всему проекту (</a:t>
            </a:r>
            <a:r>
              <a:rPr lang="ru-RU" sz="1600" dirty="0" err="1"/>
              <a:t>review</a:t>
            </a:r>
            <a:r>
              <a:rPr lang="ru-RU" sz="1600" dirty="0"/>
              <a:t>)</a:t>
            </a:r>
            <a:endParaRPr lang="ru-RU" sz="20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725488" lvl="2" indent="-457200">
              <a:spcAft>
                <a:spcPts val="600"/>
              </a:spcAft>
              <a:buFont typeface="+mj-lt"/>
              <a:buAutoNum type="arabicPeriod"/>
            </a:pPr>
            <a:endParaRPr lang="en-US" sz="19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3778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7094"/>
          <a:stretch/>
        </p:blipFill>
        <p:spPr>
          <a:xfrm>
            <a:off x="7849953" y="160005"/>
            <a:ext cx="4265288" cy="2980355"/>
          </a:xfrm>
          <a:prstGeom prst="roundRect">
            <a:avLst>
              <a:gd name="adj" fmla="val 11720"/>
            </a:avLst>
          </a:prstGeom>
          <a:ln>
            <a:solidFill>
              <a:schemeClr val="accent1">
                <a:shade val="50000"/>
              </a:schemeClr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0" y="2194033"/>
            <a:ext cx="8921750" cy="4460875"/>
          </a:xfrm>
          <a:prstGeom prst="rect">
            <a:avLst/>
          </a:prstGeom>
        </p:spPr>
      </p:pic>
      <p:sp>
        <p:nvSpPr>
          <p:cNvPr id="6" name="Google Shape;117;g13e6e8c9f0c_0_14">
            <a:extLst>
              <a:ext uri="{FF2B5EF4-FFF2-40B4-BE49-F238E27FC236}">
                <a16:creationId xmlns:a16="http://schemas.microsoft.com/office/drawing/2014/main" id="{8D3D23A0-CD9D-7979-0E03-EB6692C45EFB}"/>
              </a:ext>
            </a:extLst>
          </p:cNvPr>
          <p:cNvSpPr txBox="1"/>
          <p:nvPr/>
        </p:nvSpPr>
        <p:spPr>
          <a:xfrm>
            <a:off x="110407" y="246716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 smtClean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Постановка проблемы </a:t>
            </a:r>
            <a:r>
              <a:rPr lang="en-US" sz="3600" dirty="0" smtClean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Data Driven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213710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1714070" y="347789"/>
            <a:ext cx="8763857" cy="361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2800" dirty="0">
                <a:solidFill>
                  <a:srgbClr val="0065A2"/>
                </a:solidFill>
                <a:latin typeface="+mn-lt"/>
                <a:ea typeface="Roboto Medium"/>
                <a:cs typeface="Arial" panose="020B0604020202020204" pitchFamily="34" charset="0"/>
                <a:sym typeface="Roboto Medium"/>
              </a:rPr>
              <a:t>СКРЫТЫЙ ТЕХНИЧЕСКИЙ ДОЛГ В СИСТЕМАХ ML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5A804C-0A63-5235-2C31-BF11EE855F09}"/>
              </a:ext>
            </a:extLst>
          </p:cNvPr>
          <p:cNvSpPr txBox="1"/>
          <p:nvPr/>
        </p:nvSpPr>
        <p:spPr>
          <a:xfrm>
            <a:off x="593332" y="6233556"/>
            <a:ext cx="111566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  <a:ea typeface="Montserrat"/>
                <a:cs typeface="Montserrat"/>
                <a:sym typeface="Montserrat"/>
              </a:rPr>
              <a:t>D. Sculley et al. </a:t>
            </a:r>
            <a:r>
              <a:rPr lang="en" b="1" dirty="0">
                <a:latin typeface="+mn-lt"/>
                <a:ea typeface="Montserrat"/>
                <a:cs typeface="Montserrat"/>
                <a:sym typeface="Montserrat"/>
              </a:rPr>
              <a:t>Hidden technical debt in Machine learning systems</a:t>
            </a:r>
            <a:r>
              <a:rPr lang="en" dirty="0">
                <a:latin typeface="+mn-lt"/>
                <a:ea typeface="Montserrat"/>
                <a:cs typeface="Montserrat"/>
                <a:sym typeface="Montserrat"/>
              </a:rPr>
              <a:t>. In Proceedings of the 28th International Conference on Neural Information Processing Systems - Volume 2 (NIPS'15)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A49F1E7-DF04-06CA-F02F-80BFF4023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409" y="1683946"/>
            <a:ext cx="9847965" cy="37831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7675" y="851224"/>
            <a:ext cx="100302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+mn-lt"/>
              </a:rPr>
              <a:t>Помимо создания модели машинного обучения необходимо создать набор сервисов и настроить поток данных чтобы модель работала</a:t>
            </a:r>
          </a:p>
          <a:p>
            <a:pPr algn="ctr"/>
            <a:endParaRPr lang="ru-RU" sz="2000" dirty="0">
              <a:latin typeface="+mn-lt"/>
            </a:endParaRPr>
          </a:p>
        </p:txBody>
      </p:sp>
      <p:cxnSp>
        <p:nvCxnSpPr>
          <p:cNvPr id="5" name="Прямая со стрелкой 4"/>
          <p:cNvCxnSpPr/>
          <p:nvPr/>
        </p:nvCxnSpPr>
        <p:spPr>
          <a:xfrm>
            <a:off x="3565236" y="1730817"/>
            <a:ext cx="1182255" cy="2096057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Прямоугольник 3"/>
          <p:cNvSpPr/>
          <p:nvPr/>
        </p:nvSpPr>
        <p:spPr>
          <a:xfrm>
            <a:off x="593332" y="5969804"/>
            <a:ext cx="8665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+mn-lt"/>
              </a:rPr>
              <a:t>https://developers.google.com/machine-learning/crash-course/production-ml-systems?hl=ru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9311729" y="4103119"/>
            <a:ext cx="261750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rgbClr val="202124"/>
                </a:solidFill>
                <a:latin typeface="+mn-lt"/>
              </a:rPr>
              <a:t>Блок </a:t>
            </a:r>
            <a:r>
              <a:rPr lang="en-US" sz="1600" dirty="0">
                <a:solidFill>
                  <a:srgbClr val="202124"/>
                </a:solidFill>
                <a:latin typeface="+mn-lt"/>
              </a:rPr>
              <a:t>ML </a:t>
            </a:r>
            <a:r>
              <a:rPr lang="ru-RU" sz="1600" dirty="0">
                <a:solidFill>
                  <a:srgbClr val="202124"/>
                </a:solidFill>
                <a:latin typeface="+mn-lt"/>
              </a:rPr>
              <a:t>представляет только 5-10% от всего кода всей производственной системы ML.</a:t>
            </a:r>
            <a:endParaRPr lang="ru-RU" sz="1600" dirty="0">
              <a:latin typeface="+mn-lt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262762" y="4902236"/>
            <a:ext cx="26175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rgbClr val="202124"/>
                </a:solidFill>
                <a:latin typeface="+mn-lt"/>
              </a:rPr>
              <a:t>Многие компоненты </a:t>
            </a:r>
          </a:p>
          <a:p>
            <a:r>
              <a:rPr lang="ru-RU" sz="1800" dirty="0">
                <a:solidFill>
                  <a:srgbClr val="202124"/>
                </a:solidFill>
                <a:latin typeface="+mn-lt"/>
              </a:rPr>
              <a:t>можно использовать повторно.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Рукописный ввод 10">
                <a:extLst>
                  <a:ext uri="{FF2B5EF4-FFF2-40B4-BE49-F238E27FC236}">
                    <a16:creationId xmlns:a16="http://schemas.microsoft.com/office/drawing/2014/main" id="{FE0AAFAE-3143-9D00-E188-B55E3CB9E8B2}"/>
                  </a:ext>
                </a:extLst>
              </p14:cNvPr>
              <p14:cNvContentPartPr/>
              <p14:nvPr/>
            </p14:nvContentPartPr>
            <p14:xfrm>
              <a:off x="186208" y="3214815"/>
              <a:ext cx="360" cy="360"/>
            </p14:xfrm>
          </p:contentPart>
        </mc:Choice>
        <mc:Fallback xmlns="">
          <p:pic>
            <p:nvPicPr>
              <p:cNvPr id="11" name="Рукописный ввод 10">
                <a:extLst>
                  <a:ext uri="{FF2B5EF4-FFF2-40B4-BE49-F238E27FC236}">
                    <a16:creationId xmlns:a16="http://schemas.microsoft.com/office/drawing/2014/main" id="{FE0AAFAE-3143-9D00-E188-B55E3CB9E8B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7208" y="3206175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Рукописный ввод 11">
                <a:extLst>
                  <a:ext uri="{FF2B5EF4-FFF2-40B4-BE49-F238E27FC236}">
                    <a16:creationId xmlns:a16="http://schemas.microsoft.com/office/drawing/2014/main" id="{201D35F9-AD69-A3C5-5EBF-E72118829E35}"/>
                  </a:ext>
                </a:extLst>
              </p14:cNvPr>
              <p14:cNvContentPartPr/>
              <p14:nvPr/>
            </p14:nvContentPartPr>
            <p14:xfrm>
              <a:off x="10444768" y="4299135"/>
              <a:ext cx="6840" cy="24480"/>
            </p14:xfrm>
          </p:contentPart>
        </mc:Choice>
        <mc:Fallback xmlns="">
          <p:pic>
            <p:nvPicPr>
              <p:cNvPr id="12" name="Рукописный ввод 11">
                <a:extLst>
                  <a:ext uri="{FF2B5EF4-FFF2-40B4-BE49-F238E27FC236}">
                    <a16:creationId xmlns:a16="http://schemas.microsoft.com/office/drawing/2014/main" id="{201D35F9-AD69-A3C5-5EBF-E72118829E3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436128" y="4290495"/>
                <a:ext cx="2448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" name="Рукописный ввод 18">
                <a:extLst>
                  <a:ext uri="{FF2B5EF4-FFF2-40B4-BE49-F238E27FC236}">
                    <a16:creationId xmlns:a16="http://schemas.microsoft.com/office/drawing/2014/main" id="{FA41F249-9BBB-17DD-93B3-8D3D390932F0}"/>
                  </a:ext>
                </a:extLst>
              </p14:cNvPr>
              <p14:cNvContentPartPr/>
              <p14:nvPr/>
            </p14:nvContentPartPr>
            <p14:xfrm>
              <a:off x="2027968" y="1964895"/>
              <a:ext cx="360" cy="360"/>
            </p14:xfrm>
          </p:contentPart>
        </mc:Choice>
        <mc:Fallback xmlns="">
          <p:pic>
            <p:nvPicPr>
              <p:cNvPr id="19" name="Рукописный ввод 18">
                <a:extLst>
                  <a:ext uri="{FF2B5EF4-FFF2-40B4-BE49-F238E27FC236}">
                    <a16:creationId xmlns:a16="http://schemas.microsoft.com/office/drawing/2014/main" id="{FA41F249-9BBB-17DD-93B3-8D3D390932F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9328" y="1956255"/>
                <a:ext cx="18000" cy="18000"/>
              </a:xfrm>
              <a:prstGeom prst="rect">
                <a:avLst/>
              </a:prstGeom>
            </p:spPr>
          </p:pic>
        </mc:Fallback>
      </mc:AlternateContent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247CA192-5608-A6F4-AA75-5C13B3CFA04C}"/>
              </a:ext>
            </a:extLst>
          </p:cNvPr>
          <p:cNvCxnSpPr/>
          <p:nvPr/>
        </p:nvCxnSpPr>
        <p:spPr>
          <a:xfrm>
            <a:off x="-3312" y="801569"/>
            <a:ext cx="9024730" cy="0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370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2077263" y="217380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94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12" name="AutoShape 2" descr="https://miro.medium.com/v2/resize:fit:1000/1*seyP9HRB6I1nMA1iuF3JHA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" name="AutoShape 2" descr="Business Analysis Body of Knowledge области знаний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8610" name="Picture 2" descr="https://fullstackdeeplearning.com/course/2022/lecture-2-development-infrastructure-and-tooling/media/image3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641" y="885346"/>
            <a:ext cx="9473564" cy="556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0" y="6550223"/>
            <a:ext cx="1037051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https://fullstackdeeplearning.com/course/2022/lecture-2-development-infrastructure-and-tooling/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5327200" y="3275112"/>
            <a:ext cx="15376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rgbClr val="202122"/>
                </a:solidFill>
                <a:latin typeface="Arial" panose="020B0604020202020204" pitchFamily="34" charset="0"/>
              </a:rPr>
              <a:t>Data Preparation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2899095" y="5199162"/>
            <a:ext cx="2513830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2400" i="1" dirty="0">
                <a:solidFill>
                  <a:srgbClr val="202122"/>
                </a:solidFill>
                <a:latin typeface="Arial" panose="020B0604020202020204" pitchFamily="34" charset="0"/>
              </a:rPr>
              <a:t>Data Preparation</a:t>
            </a:r>
            <a:endParaRPr lang="ru-RU" sz="24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6459191" y="5024735"/>
            <a:ext cx="1646605" cy="523220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r>
              <a:rPr lang="en-US" sz="2800" i="1" dirty="0">
                <a:solidFill>
                  <a:srgbClr val="202122"/>
                </a:solidFill>
                <a:latin typeface="Arial" panose="020B0604020202020204" pitchFamily="34" charset="0"/>
              </a:rPr>
              <a:t>Modeling</a:t>
            </a:r>
            <a:endParaRPr lang="ru-RU" sz="2800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9735791" y="5199162"/>
            <a:ext cx="1864613" cy="523220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r>
              <a:rPr lang="en-US" sz="2800" i="1" dirty="0">
                <a:solidFill>
                  <a:srgbClr val="202122"/>
                </a:solidFill>
                <a:latin typeface="Arial" panose="020B0604020202020204" pitchFamily="34" charset="0"/>
              </a:rPr>
              <a:t>Evaluation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55269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6F87575D-A0F7-15F7-D84E-E8C0990CA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>
            <a:extLst>
              <a:ext uri="{FF2B5EF4-FFF2-40B4-BE49-F238E27FC236}">
                <a16:creationId xmlns:a16="http://schemas.microsoft.com/office/drawing/2014/main" id="{0D856E10-6C4B-CB02-F7CE-1A7AE8844C2F}"/>
              </a:ext>
            </a:extLst>
          </p:cNvPr>
          <p:cNvSpPr txBox="1"/>
          <p:nvPr/>
        </p:nvSpPr>
        <p:spPr>
          <a:xfrm>
            <a:off x="2129707" y="244232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9A78C016-F211-995E-FFB9-2763A6E40800}"/>
              </a:ext>
            </a:extLst>
          </p:cNvPr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>
              <a:extLst>
                <a:ext uri="{FF2B5EF4-FFF2-40B4-BE49-F238E27FC236}">
                  <a16:creationId xmlns:a16="http://schemas.microsoft.com/office/drawing/2014/main" id="{D31EE976-3A18-3926-A536-9B0811578EB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7352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>
                          <a:extLst>
                            <a:ext uri="{FF2B5EF4-FFF2-40B4-BE49-F238E27FC236}">
                              <a16:creationId xmlns:a16="http://schemas.microsoft.com/office/drawing/2014/main" id="{D31EE976-3A18-3926-A536-9B0811578EB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3631527B-56B8-6609-B741-4F37B64474AC}"/>
                </a:ext>
              </a:extLst>
            </p:cNvPr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77203EE9-5444-5DB6-DD33-700689D34B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122A0F5-FBC8-5C07-D4BF-C9208B68D97E}"/>
              </a:ext>
            </a:extLst>
          </p:cNvPr>
          <p:cNvSpPr/>
          <p:nvPr/>
        </p:nvSpPr>
        <p:spPr>
          <a:xfrm>
            <a:off x="506691" y="6388559"/>
            <a:ext cx="32496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www.datascience-pm.com</a:t>
            </a:r>
            <a:r>
              <a:rPr lang="en-US" dirty="0"/>
              <a:t>/</a:t>
            </a:r>
            <a:r>
              <a:rPr lang="en-US" dirty="0" err="1"/>
              <a:t>tdsp</a:t>
            </a:r>
            <a:r>
              <a:rPr lang="en-US" dirty="0"/>
              <a:t>/</a:t>
            </a:r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12D9DB7-F686-9115-2194-76B50BB6385B}"/>
              </a:ext>
            </a:extLst>
          </p:cNvPr>
          <p:cNvSpPr/>
          <p:nvPr/>
        </p:nvSpPr>
        <p:spPr>
          <a:xfrm>
            <a:off x="412464" y="871701"/>
            <a:ext cx="7874271" cy="7397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en" sz="3200" u="none" strike="noStrike" dirty="0">
                <a:solidFill>
                  <a:srgbClr val="D67A7A"/>
                </a:solidFill>
                <a:effectLst/>
                <a:latin typeface="Arial" panose="020B0604020202020204" pitchFamily="34" charset="0"/>
                <a:hlinkClick r:id="rId7"/>
              </a:rPr>
              <a:t>Team Data Science Life</a:t>
            </a:r>
            <a:r>
              <a:rPr lang="ru-RU" sz="3200" u="none" strike="noStrike" dirty="0">
                <a:solidFill>
                  <a:srgbClr val="D67A7A"/>
                </a:solidFill>
                <a:effectLst/>
                <a:latin typeface="Arial" panose="020B0604020202020204" pitchFamily="34" charset="0"/>
                <a:hlinkClick r:id="rId7"/>
              </a:rPr>
              <a:t> </a:t>
            </a:r>
            <a:r>
              <a:rPr lang="en" sz="3200" u="none" strike="noStrike" dirty="0">
                <a:solidFill>
                  <a:srgbClr val="D67A7A"/>
                </a:solidFill>
                <a:effectLst/>
                <a:latin typeface="Arial" panose="020B0604020202020204" pitchFamily="34" charset="0"/>
                <a:hlinkClick r:id="rId7"/>
              </a:rPr>
              <a:t>cycle</a:t>
            </a:r>
            <a:r>
              <a:rPr lang="en" sz="3200" u="none" strike="noStrike" dirty="0">
                <a:solidFill>
                  <a:srgbClr val="D67A7A"/>
                </a:solidFill>
                <a:effectLst/>
                <a:latin typeface="Arial" panose="020B0604020202020204" pitchFamily="34" charset="0"/>
              </a:rPr>
              <a:t> –MS TDSP</a:t>
            </a:r>
            <a:endParaRPr lang="ru-RU" sz="24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pic>
        <p:nvPicPr>
          <p:cNvPr id="8194" name="Picture 2" descr="What is TDSP?">
            <a:extLst>
              <a:ext uri="{FF2B5EF4-FFF2-40B4-BE49-F238E27FC236}">
                <a16:creationId xmlns:a16="http://schemas.microsoft.com/office/drawing/2014/main" id="{9D12B0BE-4138-8DAF-9766-D64061BC3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18033"/>
            <a:ext cx="4404049" cy="330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A24E86-D927-5B97-19CC-CC59D15E7FDE}"/>
              </a:ext>
            </a:extLst>
          </p:cNvPr>
          <p:cNvSpPr txBox="1"/>
          <p:nvPr/>
        </p:nvSpPr>
        <p:spPr>
          <a:xfrm>
            <a:off x="5713445" y="1623189"/>
            <a:ext cx="565386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 err="1"/>
              <a:t>Р</a:t>
            </a:r>
            <a:r>
              <a:rPr lang="ru-RU" sz="1800" b="1" dirty="0" err="1"/>
              <a:t>оли</a:t>
            </a:r>
            <a:r>
              <a:rPr lang="ru-RU" sz="1800" b="1" dirty="0"/>
              <a:t> в методологии</a:t>
            </a:r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Руководитель проекта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Архитектор решений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Инженер по данным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Специалист по исследованию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Разработчик приложений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DC923C-5DDC-D09C-A89D-2BC119A79D51}"/>
              </a:ext>
            </a:extLst>
          </p:cNvPr>
          <p:cNvSpPr txBox="1"/>
          <p:nvPr/>
        </p:nvSpPr>
        <p:spPr>
          <a:xfrm>
            <a:off x="4329404" y="3943907"/>
            <a:ext cx="771641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/>
              <a:t>Основные вопросы методологии: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Определение специфики жизненного цикла  ML</a:t>
            </a:r>
            <a:r>
              <a:rPr lang="en-US" sz="1800" dirty="0"/>
              <a:t> </a:t>
            </a:r>
            <a:r>
              <a:rPr lang="ru-RU" sz="1800" dirty="0"/>
              <a:t>проекта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Стандартизация структуры ML  проекта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Инфраструктура и ресурсы, рекомендуемые для проекта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/>
              <a:t>Инструменты и утилиты, рекомендуемые для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243716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5FBACB3E-0F16-9D67-9DDB-3E411341E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>
            <a:extLst>
              <a:ext uri="{FF2B5EF4-FFF2-40B4-BE49-F238E27FC236}">
                <a16:creationId xmlns:a16="http://schemas.microsoft.com/office/drawing/2014/main" id="{8C296FDA-203A-3F8A-1F4C-04D141CA068F}"/>
              </a:ext>
            </a:extLst>
          </p:cNvPr>
          <p:cNvSpPr txBox="1"/>
          <p:nvPr/>
        </p:nvSpPr>
        <p:spPr>
          <a:xfrm>
            <a:off x="2129707" y="244232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521186B6-1946-6284-CB0E-B77386C50292}"/>
              </a:ext>
            </a:extLst>
          </p:cNvPr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>
              <a:extLst>
                <a:ext uri="{FF2B5EF4-FFF2-40B4-BE49-F238E27FC236}">
                  <a16:creationId xmlns:a16="http://schemas.microsoft.com/office/drawing/2014/main" id="{41DB02B6-D827-2438-36E4-2A995F6992B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8376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>
                          <a:extLst>
                            <a:ext uri="{FF2B5EF4-FFF2-40B4-BE49-F238E27FC236}">
                              <a16:creationId xmlns:a16="http://schemas.microsoft.com/office/drawing/2014/main" id="{41DB02B6-D827-2438-36E4-2A995F6992B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C4AA6638-E900-7274-473F-7520AC3CACBA}"/>
                </a:ext>
              </a:extLst>
            </p:cNvPr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DC6F4885-9D99-C6CF-D7FD-210EF23A7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7D5734A8-F998-6CB1-65B0-4B4B6FB53FCF}"/>
              </a:ext>
            </a:extLst>
          </p:cNvPr>
          <p:cNvSpPr/>
          <p:nvPr/>
        </p:nvSpPr>
        <p:spPr>
          <a:xfrm>
            <a:off x="506691" y="6388559"/>
            <a:ext cx="32496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www.datascience-pm.com</a:t>
            </a:r>
            <a:r>
              <a:rPr lang="en-US" dirty="0"/>
              <a:t>/</a:t>
            </a:r>
            <a:r>
              <a:rPr lang="en-US" dirty="0" err="1"/>
              <a:t>tdsp</a:t>
            </a:r>
            <a:r>
              <a:rPr lang="en-US" dirty="0"/>
              <a:t>/</a:t>
            </a:r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4AAE4BC8-C68F-2C22-4D87-2B1A8AABE277}"/>
              </a:ext>
            </a:extLst>
          </p:cNvPr>
          <p:cNvSpPr/>
          <p:nvPr/>
        </p:nvSpPr>
        <p:spPr>
          <a:xfrm>
            <a:off x="412464" y="871701"/>
            <a:ext cx="7760458" cy="7397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en" sz="3200" u="none" strike="noStrike" dirty="0">
                <a:solidFill>
                  <a:srgbClr val="D67A7A"/>
                </a:solidFill>
                <a:effectLst/>
                <a:latin typeface="Arial" panose="020B0604020202020204" pitchFamily="34" charset="0"/>
                <a:hlinkClick r:id="rId7"/>
              </a:rPr>
              <a:t>Team Data Science Lifecycle</a:t>
            </a:r>
            <a:r>
              <a:rPr lang="en" sz="3200" u="none" strike="noStrike" dirty="0">
                <a:solidFill>
                  <a:srgbClr val="D67A7A"/>
                </a:solidFill>
                <a:effectLst/>
                <a:latin typeface="Arial" panose="020B0604020202020204" pitchFamily="34" charset="0"/>
              </a:rPr>
              <a:t> –MS TDSP</a:t>
            </a:r>
            <a:endParaRPr lang="ru-RU" sz="24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78B7C21-A1B7-946D-2291-1AEA0919C3C8}"/>
              </a:ext>
            </a:extLst>
          </p:cNvPr>
          <p:cNvSpPr/>
          <p:nvPr/>
        </p:nvSpPr>
        <p:spPr>
          <a:xfrm>
            <a:off x="6124575" y="1726592"/>
            <a:ext cx="5827939" cy="4362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rgbClr val="333333"/>
                </a:solidFill>
                <a:latin typeface="Roboto Condensed" panose="02000000000000000000" pitchFamily="2" charset="0"/>
              </a:rPr>
              <a:t>Понимание бизнеса</a:t>
            </a:r>
            <a:r>
              <a:rPr lang="ru-RU" sz="1800" dirty="0">
                <a:solidFill>
                  <a:srgbClr val="333333"/>
                </a:solidFill>
                <a:latin typeface="Roboto Condensed" panose="02000000000000000000" pitchFamily="2" charset="0"/>
              </a:rPr>
              <a:t>: определение целей и выявление источников данных</a:t>
            </a:r>
          </a:p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rgbClr val="333333"/>
                </a:solidFill>
                <a:latin typeface="Roboto Condensed" panose="02000000000000000000" pitchFamily="2" charset="0"/>
              </a:rPr>
              <a:t>Получение и понимание данных</a:t>
            </a:r>
            <a:r>
              <a:rPr lang="ru-RU" sz="1800" dirty="0">
                <a:solidFill>
                  <a:srgbClr val="333333"/>
                </a:solidFill>
                <a:latin typeface="Roboto Condensed" panose="02000000000000000000" pitchFamily="2" charset="0"/>
              </a:rPr>
              <a:t>: получение данных и определение того, могут ли они ответить на поставленный вопрос (</a:t>
            </a:r>
            <a:r>
              <a:rPr lang="ru-RU" sz="1800" i="1" dirty="0">
                <a:solidFill>
                  <a:srgbClr val="333333"/>
                </a:solidFill>
                <a:latin typeface="Roboto Condensed" panose="02000000000000000000" pitchFamily="2" charset="0"/>
              </a:rPr>
              <a:t>эффективно объединяет понимание данных и очистку данных из </a:t>
            </a:r>
            <a:r>
              <a:rPr lang="en" sz="1800" i="1" dirty="0">
                <a:solidFill>
                  <a:srgbClr val="333333"/>
                </a:solidFill>
                <a:latin typeface="Roboto Condensed" panose="02000000000000000000" pitchFamily="2" charset="0"/>
              </a:rPr>
              <a:t>CRISP-DM</a:t>
            </a:r>
            <a:r>
              <a:rPr lang="en" sz="1800" dirty="0">
                <a:solidFill>
                  <a:srgbClr val="333333"/>
                </a:solidFill>
                <a:latin typeface="Roboto Condensed" panose="02000000000000000000" pitchFamily="2" charset="0"/>
              </a:rPr>
              <a:t>)</a:t>
            </a:r>
          </a:p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rgbClr val="333333"/>
                </a:solidFill>
                <a:latin typeface="Roboto Condensed" panose="02000000000000000000" pitchFamily="2" charset="0"/>
              </a:rPr>
              <a:t>Моделирование</a:t>
            </a:r>
            <a:r>
              <a:rPr lang="ru-RU" sz="1800" dirty="0">
                <a:solidFill>
                  <a:srgbClr val="333333"/>
                </a:solidFill>
                <a:latin typeface="Roboto Condensed" panose="02000000000000000000" pitchFamily="2" charset="0"/>
              </a:rPr>
              <a:t>: разработка функций и обучение модели (</a:t>
            </a:r>
            <a:r>
              <a:rPr lang="ru-RU" sz="1800" i="1" dirty="0">
                <a:solidFill>
                  <a:srgbClr val="333333"/>
                </a:solidFill>
                <a:latin typeface="Roboto Condensed" panose="02000000000000000000" pitchFamily="2" charset="0"/>
              </a:rPr>
              <a:t>объединяет моделирование и оценку</a:t>
            </a:r>
            <a:r>
              <a:rPr lang="ru-RU" sz="1800" dirty="0">
                <a:solidFill>
                  <a:srgbClr val="333333"/>
                </a:solidFill>
                <a:latin typeface="Roboto Condensed" panose="02000000000000000000" pitchFamily="2" charset="0"/>
              </a:rPr>
              <a:t>)</a:t>
            </a:r>
          </a:p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rgbClr val="333333"/>
                </a:solidFill>
                <a:latin typeface="Roboto Condensed" panose="02000000000000000000" pitchFamily="2" charset="0"/>
              </a:rPr>
              <a:t>Развертывание</a:t>
            </a:r>
            <a:r>
              <a:rPr lang="ru-RU" sz="1800" dirty="0">
                <a:solidFill>
                  <a:srgbClr val="333333"/>
                </a:solidFill>
                <a:latin typeface="Roboto Condensed" panose="02000000000000000000" pitchFamily="2" charset="0"/>
              </a:rPr>
              <a:t>: внедрение в производственную среду</a:t>
            </a:r>
          </a:p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rgbClr val="333333"/>
                </a:solidFill>
                <a:latin typeface="Roboto Condensed" panose="02000000000000000000" pitchFamily="2" charset="0"/>
              </a:rPr>
              <a:t>Принятие заказчиком</a:t>
            </a:r>
            <a:r>
              <a:rPr lang="ru-RU" sz="1800" dirty="0">
                <a:solidFill>
                  <a:srgbClr val="333333"/>
                </a:solidFill>
                <a:latin typeface="Roboto Condensed" panose="02000000000000000000" pitchFamily="2" charset="0"/>
              </a:rPr>
              <a:t>: проверка заказчиком соответствия системы потребностям бизнеса (</a:t>
            </a:r>
            <a:r>
              <a:rPr lang="ru-RU" sz="1800" i="1" dirty="0">
                <a:solidFill>
                  <a:srgbClr val="333333"/>
                </a:solidFill>
                <a:latin typeface="Roboto Condensed" panose="02000000000000000000" pitchFamily="2" charset="0"/>
              </a:rPr>
              <a:t>этап, который в явном виде не охватывается </a:t>
            </a:r>
            <a:r>
              <a:rPr lang="en" sz="1800" i="1" dirty="0">
                <a:solidFill>
                  <a:srgbClr val="333333"/>
                </a:solidFill>
                <a:latin typeface="Roboto Condensed" panose="02000000000000000000" pitchFamily="2" charset="0"/>
              </a:rPr>
              <a:t>CRISP-DM</a:t>
            </a:r>
            <a:r>
              <a:rPr lang="en" sz="1800" dirty="0">
                <a:solidFill>
                  <a:srgbClr val="333333"/>
                </a:solidFill>
                <a:latin typeface="Roboto Condensed" panose="02000000000000000000" pitchFamily="2" charset="0"/>
              </a:rPr>
              <a:t>)</a:t>
            </a:r>
            <a:endParaRPr lang="ru-RU" sz="1800" dirty="0"/>
          </a:p>
        </p:txBody>
      </p:sp>
      <p:pic>
        <p:nvPicPr>
          <p:cNvPr id="8194" name="Picture 2" descr="What is TDSP?">
            <a:extLst>
              <a:ext uri="{FF2B5EF4-FFF2-40B4-BE49-F238E27FC236}">
                <a16:creationId xmlns:a16="http://schemas.microsoft.com/office/drawing/2014/main" id="{36830CE7-F955-04FE-3BF2-F6AA97168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6" y="1556133"/>
            <a:ext cx="5867400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363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66D67EFF-92B6-B749-54BD-ECA1743ED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>
            <a:extLst>
              <a:ext uri="{FF2B5EF4-FFF2-40B4-BE49-F238E27FC236}">
                <a16:creationId xmlns:a16="http://schemas.microsoft.com/office/drawing/2014/main" id="{5D215F80-BE9E-1C70-3CCD-7B4085948F3E}"/>
              </a:ext>
            </a:extLst>
          </p:cNvPr>
          <p:cNvSpPr txBox="1"/>
          <p:nvPr/>
        </p:nvSpPr>
        <p:spPr>
          <a:xfrm>
            <a:off x="2129707" y="244232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1248D9E1-9A91-3423-4D4B-5551E2FA0036}"/>
              </a:ext>
            </a:extLst>
          </p:cNvPr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>
              <a:extLst>
                <a:ext uri="{FF2B5EF4-FFF2-40B4-BE49-F238E27FC236}">
                  <a16:creationId xmlns:a16="http://schemas.microsoft.com/office/drawing/2014/main" id="{0FAA60D2-8F96-ACE9-D8FB-F3A61A40B28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400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>
                          <a:extLst>
                            <a:ext uri="{FF2B5EF4-FFF2-40B4-BE49-F238E27FC236}">
                              <a16:creationId xmlns:a16="http://schemas.microsoft.com/office/drawing/2014/main" id="{0FAA60D2-8F96-ACE9-D8FB-F3A61A40B28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784C21C0-CD73-A38F-7AFD-4A3CA34B8A59}"/>
                </a:ext>
              </a:extLst>
            </p:cNvPr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E5BC0F23-8584-9414-5977-751265717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AB78941-71B4-82F6-35E6-EF5F2462903E}"/>
              </a:ext>
            </a:extLst>
          </p:cNvPr>
          <p:cNvSpPr/>
          <p:nvPr/>
        </p:nvSpPr>
        <p:spPr>
          <a:xfrm>
            <a:off x="506691" y="6388559"/>
            <a:ext cx="32496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www.datascience-pm.com</a:t>
            </a:r>
            <a:r>
              <a:rPr lang="en-US" dirty="0"/>
              <a:t>/</a:t>
            </a:r>
            <a:r>
              <a:rPr lang="en-US" dirty="0" err="1"/>
              <a:t>tdsp</a:t>
            </a:r>
            <a:r>
              <a:rPr lang="en-US" dirty="0"/>
              <a:t>/</a:t>
            </a:r>
            <a:endParaRPr lang="ru-RU" dirty="0"/>
          </a:p>
        </p:txBody>
      </p:sp>
      <p:pic>
        <p:nvPicPr>
          <p:cNvPr id="11266" name="Picture 2" descr="Diagram shows the data science lifecycle, including business understanding, data acquisition / understanding, modeling and deployment.">
            <a:extLst>
              <a:ext uri="{FF2B5EF4-FFF2-40B4-BE49-F238E27FC236}">
                <a16:creationId xmlns:a16="http://schemas.microsoft.com/office/drawing/2014/main" id="{A2BCF3AE-8950-5383-4C90-46C8529376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88"/>
          <a:stretch/>
        </p:blipFill>
        <p:spPr bwMode="auto">
          <a:xfrm>
            <a:off x="336767" y="915859"/>
            <a:ext cx="8322041" cy="5780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C4F674-E173-F06F-8F83-D9B2311C181A}"/>
              </a:ext>
            </a:extLst>
          </p:cNvPr>
          <p:cNvSpPr txBox="1"/>
          <p:nvPr/>
        </p:nvSpPr>
        <p:spPr>
          <a:xfrm>
            <a:off x="8893755" y="5732047"/>
            <a:ext cx="279218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https</a:t>
            </a:r>
            <a:r>
              <a:rPr lang="ru-RU" dirty="0"/>
              <a:t>://</a:t>
            </a:r>
            <a:r>
              <a:rPr lang="ru-RU" dirty="0" err="1"/>
              <a:t>learn.microsoft.com</a:t>
            </a:r>
            <a:r>
              <a:rPr lang="ru-RU" dirty="0"/>
              <a:t>/</a:t>
            </a:r>
            <a:r>
              <a:rPr lang="ru-RU" dirty="0" err="1"/>
              <a:t>en-us</a:t>
            </a:r>
            <a:r>
              <a:rPr lang="ru-RU" dirty="0"/>
              <a:t>/</a:t>
            </a:r>
            <a:r>
              <a:rPr lang="ru-RU" dirty="0" err="1"/>
              <a:t>azure</a:t>
            </a:r>
            <a:r>
              <a:rPr lang="ru-RU" dirty="0"/>
              <a:t>/</a:t>
            </a:r>
            <a:r>
              <a:rPr lang="ru-RU" dirty="0" err="1"/>
              <a:t>architecture</a:t>
            </a:r>
            <a:r>
              <a:rPr lang="ru-RU" dirty="0"/>
              <a:t>/</a:t>
            </a:r>
            <a:r>
              <a:rPr lang="ru-RU" dirty="0" err="1"/>
              <a:t>data-science-process</a:t>
            </a:r>
            <a:r>
              <a:rPr lang="ru-RU" dirty="0"/>
              <a:t>/</a:t>
            </a:r>
            <a:r>
              <a:rPr lang="ru-RU" dirty="0" err="1"/>
              <a:t>overview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958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EE6D30B2-A894-E5C9-97DB-8A4DD6C74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>
            <a:extLst>
              <a:ext uri="{FF2B5EF4-FFF2-40B4-BE49-F238E27FC236}">
                <a16:creationId xmlns:a16="http://schemas.microsoft.com/office/drawing/2014/main" id="{0FBA9FA0-858A-95D0-A7C4-E4FB9696AF07}"/>
              </a:ext>
            </a:extLst>
          </p:cNvPr>
          <p:cNvSpPr txBox="1"/>
          <p:nvPr/>
        </p:nvSpPr>
        <p:spPr>
          <a:xfrm>
            <a:off x="2129707" y="244232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C94D09BB-912A-17AD-1241-4DE785ADC944}"/>
              </a:ext>
            </a:extLst>
          </p:cNvPr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>
              <a:extLst>
                <a:ext uri="{FF2B5EF4-FFF2-40B4-BE49-F238E27FC236}">
                  <a16:creationId xmlns:a16="http://schemas.microsoft.com/office/drawing/2014/main" id="{B4B144E8-69A7-679E-9694-3E94D93AF0B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0424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>
                          <a:extLst>
                            <a:ext uri="{FF2B5EF4-FFF2-40B4-BE49-F238E27FC236}">
                              <a16:creationId xmlns:a16="http://schemas.microsoft.com/office/drawing/2014/main" id="{B4B144E8-69A7-679E-9694-3E94D93AF0B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F92F67A5-623E-65C8-1D85-822304F63FB5}"/>
                </a:ext>
              </a:extLst>
            </p:cNvPr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13E77CDA-132E-17B3-1938-DA9F3ECFC2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1DC37AC-6950-644D-EAC6-C8D7FD27F103}"/>
              </a:ext>
            </a:extLst>
          </p:cNvPr>
          <p:cNvSpPr txBox="1"/>
          <p:nvPr/>
        </p:nvSpPr>
        <p:spPr>
          <a:xfrm>
            <a:off x="288628" y="619462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https</a:t>
            </a:r>
            <a:r>
              <a:rPr lang="ru-RU" dirty="0"/>
              <a:t>://</a:t>
            </a:r>
            <a:r>
              <a:rPr lang="ru-RU" dirty="0" err="1"/>
              <a:t>github.com</a:t>
            </a:r>
            <a:r>
              <a:rPr lang="ru-RU" dirty="0"/>
              <a:t>/</a:t>
            </a:r>
            <a:r>
              <a:rPr lang="ru-RU" dirty="0" err="1"/>
              <a:t>IrinaGoloshchapova</a:t>
            </a:r>
            <a:r>
              <a:rPr lang="ru-RU" dirty="0"/>
              <a:t>/</a:t>
            </a:r>
            <a:r>
              <a:rPr lang="ru-RU" dirty="0" err="1"/>
              <a:t>ml_system_design_doc_ru</a:t>
            </a:r>
            <a:endParaRPr lang="ru-RU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EE309CA8-0D1F-BDC0-BE36-760200ABE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20" y="977922"/>
            <a:ext cx="11924849" cy="490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95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Симуляция ЖЦ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3048000" y="241333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solidFill>
                  <a:srgbClr val="333333"/>
                </a:solidFill>
                <a:latin typeface="-apple-system"/>
              </a:rPr>
              <a:t>Какие параметры нужно учитывать, чтобы оценить жизненный цикл: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33333"/>
                </a:solidFill>
                <a:latin typeface="-apple-system"/>
              </a:rPr>
              <a:t>периодичность переобучения модели;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33333"/>
                </a:solidFill>
                <a:latin typeface="-apple-system"/>
              </a:rPr>
              <a:t>необходимый объём обучающей выборки;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33333"/>
                </a:solidFill>
                <a:latin typeface="-apple-system"/>
              </a:rPr>
              <a:t>поведение целевой метрики во времени в стабильных и экстремальных условиях;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33333"/>
                </a:solidFill>
                <a:latin typeface="-apple-system"/>
              </a:rPr>
              <a:t>как учитывать различные смещения целевой переменной и модельных признаков;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33333"/>
                </a:solidFill>
                <a:latin typeface="-apple-system"/>
              </a:rPr>
              <a:t>прочие вопросы, характерные для отрасли применения модели.</a:t>
            </a:r>
          </a:p>
          <a:p>
            <a:r>
              <a:rPr lang="ru-RU" dirty="0">
                <a:solidFill>
                  <a:srgbClr val="333333"/>
                </a:solidFill>
                <a:latin typeface="-apple-system"/>
              </a:rPr>
              <a:t>Рассмотрим отдельно каждый из этих пунктов.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2512253" y="6434771"/>
            <a:ext cx="46506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https://habr.com/ru/companies/citymobil/articles/572184/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831850" y="13186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solidFill>
                  <a:srgbClr val="333333"/>
                </a:solidFill>
                <a:latin typeface="Fira Sans"/>
              </a:rPr>
              <a:t>Оценка объема обучающей выборки</a:t>
            </a:r>
          </a:p>
          <a:p>
            <a:r>
              <a:rPr lang="ru-RU" dirty="0">
                <a:solidFill>
                  <a:srgbClr val="333333"/>
                </a:solidFill>
                <a:latin typeface="-apple-system"/>
              </a:rPr>
              <a:t>По аналогии с изменением объёма тестовых данных мы можем менять объём обучающей выборки. Мотивация может быть разная: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33333"/>
                </a:solidFill>
                <a:latin typeface="-apple-system"/>
              </a:rPr>
              <a:t>на небольшом промежутке времени на обучающей выборке модель может переобучиться;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33333"/>
                </a:solidFill>
                <a:latin typeface="-apple-system"/>
              </a:rPr>
              <a:t>в распределении целевой переменной есть сезонность;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33333"/>
                </a:solidFill>
                <a:latin typeface="-apple-system"/>
              </a:rPr>
              <a:t>модель вносит смещение в распределение целевой переменной;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333333"/>
                </a:solidFill>
                <a:latin typeface="-apple-system"/>
              </a:rPr>
              <a:t>объёма данных может быть недостаточно для выявления ключевых зависимостей.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6927850" y="52151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solidFill>
                  <a:srgbClr val="333333"/>
                </a:solidFill>
                <a:latin typeface="-apple-system"/>
              </a:rPr>
              <a:t>Частично эту проблему должно решать правило частоты переобучения модели. Но ещё на этапе моделирования мы можем оценить влияние нестабильного поведения предсказываемой переменной на целевую метрику. Для этого нужно провести симуляцию, в которой мы искусственно будем уменьшать или увеличивать на n% баланс положительного класса. Таким образом мы сможем сделать выводы о стабильности нашего жизненного цикла при нетипичном изменении (таком, которого не было в обучающей выборке) целевой переменной.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9379035" y="2815788"/>
            <a:ext cx="6096000" cy="504753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solidFill>
                  <a:srgbClr val="333333"/>
                </a:solidFill>
                <a:latin typeface="Fira Sans"/>
              </a:rPr>
              <a:t>Прочие отраслевые вопросы</a:t>
            </a:r>
          </a:p>
          <a:p>
            <a:r>
              <a:rPr lang="ru-RU" dirty="0">
                <a:solidFill>
                  <a:srgbClr val="333333"/>
                </a:solidFill>
                <a:latin typeface="-apple-system"/>
              </a:rPr>
              <a:t>Самый простой пример: а что будет, если бизнес нашей компании вырастет на 20 % за n дней? Останется ли наш алгоритм стабильным, если завтра все входные признаки для модели увеличатся или уменьшатся на 20 %?</a:t>
            </a:r>
          </a:p>
          <a:p>
            <a:r>
              <a:rPr lang="ru-RU" dirty="0">
                <a:solidFill>
                  <a:srgbClr val="333333"/>
                </a:solidFill>
                <a:latin typeface="-apple-system"/>
              </a:rPr>
              <a:t>Алгоритм проверки аналогичен тому, что описан выше. Проводим симуляцию и проверяем, как увеличение или уменьшение того или иного признака влияет на стабильность целевой метрики. Если она ухудшается, то, возможно, стоит ещё раз пересмотреть частоту переобучения модели.</a:t>
            </a:r>
          </a:p>
          <a:p>
            <a:r>
              <a:rPr lang="ru-RU" dirty="0">
                <a:solidFill>
                  <a:srgbClr val="333333"/>
                </a:solidFill>
                <a:latin typeface="-apple-system"/>
              </a:rPr>
              <a:t>Все названные параметры могут как зависеть друг о друга, так и быть независимыми. Поэтому следует учитывать это при симуляции жизненного цикла. Идеальным решением подбора конфигурации будет оптимизация всех параметров сразу по сетке (как это происходит при подборе классических </a:t>
            </a:r>
            <a:r>
              <a:rPr lang="ru-RU" dirty="0" err="1">
                <a:solidFill>
                  <a:srgbClr val="333333"/>
                </a:solidFill>
                <a:latin typeface="-apple-system"/>
              </a:rPr>
              <a:t>гиперпараметров</a:t>
            </a:r>
            <a:r>
              <a:rPr lang="ru-RU" dirty="0">
                <a:solidFill>
                  <a:srgbClr val="333333"/>
                </a:solidFill>
                <a:latin typeface="-apple-system"/>
              </a:rPr>
              <a:t>).</a:t>
            </a:r>
          </a:p>
          <a:p>
            <a:r>
              <a:rPr lang="ru-RU" dirty="0">
                <a:solidFill>
                  <a:srgbClr val="333333"/>
                </a:solidFill>
                <a:latin typeface="Fira Sans"/>
              </a:rPr>
              <a:t>Мы разработали правила жизненного цикла, что дальше?</a:t>
            </a:r>
          </a:p>
          <a:p>
            <a:r>
              <a:rPr lang="ru-RU" dirty="0">
                <a:solidFill>
                  <a:srgbClr val="333333"/>
                </a:solidFill>
                <a:latin typeface="-apple-system"/>
              </a:rPr>
              <a:t>Вот мы и получили набор правил работы ML-модели. Половина дела сделана, осталось запустить жизненный цикл в </a:t>
            </a:r>
            <a:r>
              <a:rPr lang="ru-RU" dirty="0" err="1">
                <a:solidFill>
                  <a:srgbClr val="333333"/>
                </a:solidFill>
                <a:latin typeface="-apple-system"/>
              </a:rPr>
              <a:t>production</a:t>
            </a:r>
            <a:r>
              <a:rPr lang="ru-RU" dirty="0">
                <a:solidFill>
                  <a:srgbClr val="333333"/>
                </a:solidFill>
                <a:latin typeface="-apple-system"/>
              </a:rPr>
              <a:t> и </a:t>
            </a:r>
            <a:r>
              <a:rPr lang="ru-RU" dirty="0" err="1">
                <a:solidFill>
                  <a:srgbClr val="333333"/>
                </a:solidFill>
                <a:latin typeface="-apple-system"/>
              </a:rPr>
              <a:t>мониторить</a:t>
            </a:r>
            <a:r>
              <a:rPr lang="ru-RU" dirty="0">
                <a:solidFill>
                  <a:srgbClr val="333333"/>
                </a:solidFill>
                <a:latin typeface="-apple-system"/>
              </a:rPr>
              <a:t> его работу.</a:t>
            </a:r>
          </a:p>
          <a:p>
            <a:r>
              <a:rPr lang="ru-RU" dirty="0">
                <a:solidFill>
                  <a:srgbClr val="333333"/>
                </a:solidFill>
                <a:latin typeface="-apple-system"/>
              </a:rPr>
              <a:t>Поскольку ещё на этапе моделирования мы предусмотрели большинство </a:t>
            </a:r>
            <a:r>
              <a:rPr lang="ru-RU" strike="sngStrike" dirty="0">
                <a:solidFill>
                  <a:srgbClr val="333333"/>
                </a:solidFill>
                <a:latin typeface="-apple-system"/>
              </a:rPr>
              <a:t>но не все</a:t>
            </a:r>
            <a:r>
              <a:rPr lang="ru-RU" dirty="0">
                <a:solidFill>
                  <a:srgbClr val="333333"/>
                </a:solidFill>
                <a:latin typeface="-apple-system"/>
              </a:rPr>
              <a:t> потенциальных проблем, то можно ожидать стабильной работы модели </a:t>
            </a:r>
            <a:r>
              <a:rPr lang="ru-RU" strike="sngStrike" dirty="0" err="1">
                <a:solidFill>
                  <a:srgbClr val="333333"/>
                </a:solidFill>
                <a:latin typeface="-apple-system"/>
              </a:rPr>
              <a:t>некоторе</a:t>
            </a:r>
            <a:r>
              <a:rPr lang="ru-RU" strike="sngStrike" dirty="0">
                <a:solidFill>
                  <a:srgbClr val="333333"/>
                </a:solidFill>
                <a:latin typeface="-apple-system"/>
              </a:rPr>
              <a:t> время</a:t>
            </a:r>
            <a:r>
              <a:rPr lang="ru-RU" dirty="0">
                <a:solidFill>
                  <a:srgbClr val="333333"/>
                </a:solidFill>
                <a:latin typeface="-apple-system"/>
              </a:rPr>
              <a:t> без внешнего вмешательства.</a:t>
            </a:r>
          </a:p>
        </p:txBody>
      </p:sp>
    </p:spTree>
    <p:extLst>
      <p:ext uri="{BB962C8B-B14F-4D97-AF65-F5344CB8AC3E}">
        <p14:creationId xmlns:p14="http://schemas.microsoft.com/office/powerpoint/2010/main" val="186522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EFB6DDA0-C58D-9185-CC86-F156149F1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>
            <a:extLst>
              <a:ext uri="{FF2B5EF4-FFF2-40B4-BE49-F238E27FC236}">
                <a16:creationId xmlns:a16="http://schemas.microsoft.com/office/drawing/2014/main" id="{0622364E-EC2B-DE1A-275C-71CE003A25B0}"/>
              </a:ext>
            </a:extLst>
          </p:cNvPr>
          <p:cNvSpPr txBox="1"/>
          <p:nvPr/>
        </p:nvSpPr>
        <p:spPr>
          <a:xfrm>
            <a:off x="2129707" y="244232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E2ED7F67-B4DC-D30E-F0DA-FE576B448E31}"/>
              </a:ext>
            </a:extLst>
          </p:cNvPr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>
              <a:extLst>
                <a:ext uri="{FF2B5EF4-FFF2-40B4-BE49-F238E27FC236}">
                  <a16:creationId xmlns:a16="http://schemas.microsoft.com/office/drawing/2014/main" id="{B4160A80-BF79-5C24-CBBD-4696F5B7E7C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519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>
                          <a:extLst>
                            <a:ext uri="{FF2B5EF4-FFF2-40B4-BE49-F238E27FC236}">
                              <a16:creationId xmlns:a16="http://schemas.microsoft.com/office/drawing/2014/main" id="{B4160A80-BF79-5C24-CBBD-4696F5B7E7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FACC2848-872E-2F4E-A034-203D59BA9D2A}"/>
                </a:ext>
              </a:extLst>
            </p:cNvPr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DE98AB15-1C4B-9A06-E147-22E72FB50E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B0BBB3B-7897-0384-219A-81681D56F904}"/>
              </a:ext>
            </a:extLst>
          </p:cNvPr>
          <p:cNvSpPr txBox="1"/>
          <p:nvPr/>
        </p:nvSpPr>
        <p:spPr>
          <a:xfrm>
            <a:off x="526627" y="6486849"/>
            <a:ext cx="60978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https</a:t>
            </a:r>
            <a:r>
              <a:rPr lang="ru-RU" dirty="0"/>
              <a:t>://</a:t>
            </a:r>
            <a:r>
              <a:rPr lang="ru-RU" dirty="0" err="1"/>
              <a:t>kolodezev.ru</a:t>
            </a:r>
            <a:r>
              <a:rPr lang="ru-RU" dirty="0"/>
              <a:t>/</a:t>
            </a:r>
            <a:r>
              <a:rPr lang="ru-RU" dirty="0" err="1"/>
              <a:t>download</a:t>
            </a:r>
            <a:r>
              <a:rPr lang="ru-RU" dirty="0"/>
              <a:t>/mlsysd1ods.pdf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7DCF8C-FD4B-D136-C710-80036CE4E3C1}"/>
              </a:ext>
            </a:extLst>
          </p:cNvPr>
          <p:cNvSpPr txBox="1"/>
          <p:nvPr/>
        </p:nvSpPr>
        <p:spPr>
          <a:xfrm>
            <a:off x="30866" y="867056"/>
            <a:ext cx="1193253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Исследования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/>
              <a:t>Требование: </a:t>
            </a:r>
            <a:r>
              <a:rPr lang="ru-RU" sz="2000" dirty="0" err="1" smtClean="0"/>
              <a:t>Публикабельность</a:t>
            </a:r>
            <a:r>
              <a:rPr lang="ru-RU" sz="2000" dirty="0" smtClean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/>
              <a:t>Вычисления</a:t>
            </a:r>
            <a:r>
              <a:rPr lang="ru-RU" sz="2000" dirty="0"/>
              <a:t>: Быстрое обучение и пропускная способность </a:t>
            </a:r>
            <a:endParaRPr lang="ru-RU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/>
              <a:t>Данные</a:t>
            </a:r>
            <a:r>
              <a:rPr lang="ru-RU" sz="2000" dirty="0"/>
              <a:t>: Обычно не меняются </a:t>
            </a:r>
            <a:endParaRPr lang="ru-RU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/>
              <a:t>Интерпретируемость</a:t>
            </a:r>
            <a:r>
              <a:rPr lang="ru-RU" sz="2000" dirty="0"/>
              <a:t>: Обычно не </a:t>
            </a:r>
            <a:r>
              <a:rPr lang="ru-RU" sz="2000" dirty="0" smtClean="0"/>
              <a:t>важна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err="1" smtClean="0"/>
              <a:t>Поддерживаемость</a:t>
            </a:r>
            <a:r>
              <a:rPr lang="ru-RU" sz="2000" dirty="0"/>
              <a:t>: Не важна </a:t>
            </a:r>
            <a:endParaRPr lang="ru-RU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/>
              <a:t>Масштабируемость</a:t>
            </a:r>
            <a:r>
              <a:rPr lang="ru-RU" sz="2000" dirty="0"/>
              <a:t>: Один и тот же масштаб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A9A86F-EFE2-E098-D9CC-C5EB56AF4D6D}"/>
              </a:ext>
            </a:extLst>
          </p:cNvPr>
          <p:cNvSpPr txBox="1"/>
          <p:nvPr/>
        </p:nvSpPr>
        <p:spPr>
          <a:xfrm>
            <a:off x="33111" y="3317740"/>
            <a:ext cx="1129350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Индустрия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/>
              <a:t>Требования: Разные требования внутри организации </a:t>
            </a:r>
            <a:endParaRPr lang="ru-RU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/>
              <a:t>Вычисления</a:t>
            </a:r>
            <a:r>
              <a:rPr lang="ru-RU" sz="2000" dirty="0"/>
              <a:t>: Быстрый </a:t>
            </a:r>
            <a:r>
              <a:rPr lang="ru-RU" sz="2000" dirty="0" err="1"/>
              <a:t>инференс</a:t>
            </a:r>
            <a:r>
              <a:rPr lang="ru-RU" sz="2000" dirty="0"/>
              <a:t> и низкая задержка </a:t>
            </a:r>
            <a:endParaRPr lang="ru-RU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/>
              <a:t>Данные</a:t>
            </a:r>
            <a:r>
              <a:rPr lang="ru-RU" sz="2000" dirty="0"/>
              <a:t>: Постоянный сдвиг данных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/>
              <a:t>Интерпретируемость</a:t>
            </a:r>
            <a:r>
              <a:rPr lang="ru-RU" sz="2000" dirty="0"/>
              <a:t>: Может быть очень важна </a:t>
            </a:r>
            <a:endParaRPr lang="ru-RU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err="1" smtClean="0"/>
              <a:t>Поддерживаемость</a:t>
            </a:r>
            <a:r>
              <a:rPr lang="ru-RU" sz="2000" dirty="0"/>
              <a:t>: Может быть определяющей метрикой </a:t>
            </a:r>
            <a:endParaRPr lang="ru-RU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/>
              <a:t>Масштабируемость</a:t>
            </a:r>
            <a:r>
              <a:rPr lang="ru-RU" sz="2000" dirty="0"/>
              <a:t>: Может быть определяющей метрикой</a:t>
            </a:r>
          </a:p>
        </p:txBody>
      </p:sp>
    </p:spTree>
    <p:extLst>
      <p:ext uri="{BB962C8B-B14F-4D97-AF65-F5344CB8AC3E}">
        <p14:creationId xmlns:p14="http://schemas.microsoft.com/office/powerpoint/2010/main" val="195865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1799058" y="254635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 smtClean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ЖЦ Исследовательский </a:t>
            </a:r>
            <a:r>
              <a:rPr lang="en-US" sz="3600" dirty="0" smtClean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48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12" name="Прямоугольник 11"/>
          <p:cNvSpPr/>
          <p:nvPr/>
        </p:nvSpPr>
        <p:spPr>
          <a:xfrm>
            <a:off x="412464" y="871701"/>
            <a:ext cx="46426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en-US" sz="2400" dirty="0">
                <a:solidFill>
                  <a:srgbClr val="202122"/>
                </a:solidFill>
                <a:latin typeface="Arial" panose="020B0604020202020204" pitchFamily="34" charset="0"/>
              </a:rPr>
              <a:t>CRIPS-DM</a:t>
            </a: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 -</a:t>
            </a:r>
            <a:r>
              <a:rPr lang="en-US" sz="2400" dirty="0">
                <a:solidFill>
                  <a:srgbClr val="202122"/>
                </a:solidFill>
                <a:latin typeface="Arial" panose="020B0604020202020204" pitchFamily="34" charset="0"/>
              </a:rPr>
              <a:t>&gt; OSEMN</a:t>
            </a: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 В Ролях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4983" y="1419115"/>
            <a:ext cx="11277600" cy="531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00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472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11" name="Прямоугольник 10"/>
          <p:cNvSpPr/>
          <p:nvPr/>
        </p:nvSpPr>
        <p:spPr>
          <a:xfrm>
            <a:off x="506691" y="6388559"/>
            <a:ext cx="30203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https://bigdataschool.ru/wiki/semma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116638" y="871700"/>
            <a:ext cx="11958723" cy="577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en-US" sz="2400" dirty="0">
                <a:solidFill>
                  <a:srgbClr val="202122"/>
                </a:solidFill>
                <a:latin typeface="Arial" panose="020B0604020202020204" pitchFamily="34" charset="0"/>
              </a:rPr>
              <a:t>SEMMA</a:t>
            </a: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 (</a:t>
            </a:r>
            <a:r>
              <a:rPr lang="en-US" dirty="0"/>
              <a:t>Sample, Explore, Modify, Model и Assess</a:t>
            </a: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) как альтернатива в исследовательских задачах</a:t>
            </a:r>
          </a:p>
        </p:txBody>
      </p:sp>
      <p:pic>
        <p:nvPicPr>
          <p:cNvPr id="19458" name="Picture 2" descr="SEMMA, Data Mining, обработка данных, CRISP-DM, анализ данных, стандарты ИАД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4" y="1611511"/>
            <a:ext cx="6159212" cy="4683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6577595" y="1543029"/>
            <a:ext cx="5181600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rgbClr val="333333"/>
                </a:solidFill>
                <a:latin typeface="Roboto Condensed" panose="02000000000000000000" pitchFamily="2" charset="0"/>
              </a:rPr>
              <a:t>SEMMA фокусируется на задачах моделирования, не затрагивая бизнес-аспекты. Это унифицированный межотраслевой подход к итеративному процессу интеллектуального анализа данных.</a:t>
            </a:r>
            <a:endParaRPr lang="ru-RU" sz="2000" dirty="0"/>
          </a:p>
          <a:p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0780A1D-2976-AE02-2DA2-AC3A62221170}"/>
              </a:ext>
            </a:extLst>
          </p:cNvPr>
          <p:cNvSpPr/>
          <p:nvPr/>
        </p:nvSpPr>
        <p:spPr>
          <a:xfrm>
            <a:off x="6657976" y="3525091"/>
            <a:ext cx="5181600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rgbClr val="333333"/>
                </a:solidFill>
                <a:latin typeface="Roboto Condensed" panose="02000000000000000000" pitchFamily="2" charset="0"/>
              </a:rPr>
              <a:t>Все модели функционируют по принципу: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333333"/>
                </a:solidFill>
                <a:latin typeface="Roboto Condensed" panose="02000000000000000000" pitchFamily="2" charset="0"/>
              </a:rPr>
              <a:t>поставили задачу,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333333"/>
                </a:solidFill>
                <a:latin typeface="Roboto Condensed" panose="02000000000000000000" pitchFamily="2" charset="0"/>
              </a:rPr>
              <a:t>собрали данные,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333333"/>
                </a:solidFill>
                <a:latin typeface="Roboto Condensed" panose="02000000000000000000" pitchFamily="2" charset="0"/>
              </a:rPr>
              <a:t>определили метрики и </a:t>
            </a:r>
            <a:r>
              <a:rPr lang="ru-RU" sz="2000" dirty="0" err="1">
                <a:solidFill>
                  <a:srgbClr val="333333"/>
                </a:solidFill>
                <a:latin typeface="Roboto Condensed" panose="02000000000000000000" pitchFamily="2" charset="0"/>
              </a:rPr>
              <a:t>тд</a:t>
            </a:r>
            <a:r>
              <a:rPr lang="ru-RU" sz="2000" dirty="0">
                <a:solidFill>
                  <a:srgbClr val="333333"/>
                </a:solidFill>
                <a:latin typeface="Roboto Condensed" panose="02000000000000000000" pitchFamily="2" charset="0"/>
              </a:rPr>
              <a:t>, провели EDA, построили модель,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333333"/>
                </a:solidFill>
                <a:latin typeface="Roboto Condensed" panose="02000000000000000000" pitchFamily="2" charset="0"/>
              </a:rPr>
              <a:t>протестировали или провели мониторинг работы,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333333"/>
                </a:solidFill>
                <a:latin typeface="Roboto Condensed" panose="02000000000000000000" pitchFamily="2" charset="0"/>
              </a:rPr>
              <a:t>доработали если что то не нравится</a:t>
            </a:r>
            <a:endParaRPr lang="ru-RU" sz="2000" dirty="0"/>
          </a:p>
          <a:p>
            <a:endParaRPr lang="ru-RU" dirty="0"/>
          </a:p>
        </p:txBody>
      </p:sp>
      <p:sp>
        <p:nvSpPr>
          <p:cNvPr id="13" name="Google Shape;117;g13e6e8c9f0c_0_14"/>
          <p:cNvSpPr txBox="1"/>
          <p:nvPr/>
        </p:nvSpPr>
        <p:spPr>
          <a:xfrm>
            <a:off x="1799058" y="254635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 smtClean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ЖЦ Исследовательский </a:t>
            </a:r>
            <a:r>
              <a:rPr lang="en-US" sz="3600" dirty="0" smtClean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64846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17;g13e6e8c9f0c_0_14">
            <a:extLst>
              <a:ext uri="{FF2B5EF4-FFF2-40B4-BE49-F238E27FC236}">
                <a16:creationId xmlns:a16="http://schemas.microsoft.com/office/drawing/2014/main" id="{8D3D23A0-CD9D-7979-0E03-EB6692C45EFB}"/>
              </a:ext>
            </a:extLst>
          </p:cNvPr>
          <p:cNvSpPr txBox="1"/>
          <p:nvPr/>
        </p:nvSpPr>
        <p:spPr>
          <a:xfrm>
            <a:off x="110407" y="246716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 smtClean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Постановка проблемы </a:t>
            </a:r>
            <a:r>
              <a:rPr lang="en-US" sz="3600" dirty="0" smtClean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Data Driven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" name="Текст 5"/>
          <p:cNvSpPr>
            <a:spLocks noGrp="1"/>
          </p:cNvSpPr>
          <p:nvPr>
            <p:ph type="body" idx="4294967295"/>
          </p:nvPr>
        </p:nvSpPr>
        <p:spPr>
          <a:xfrm>
            <a:off x="280111" y="796158"/>
            <a:ext cx="11772627" cy="585689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120000"/>
              </a:lnSpc>
              <a:spcBef>
                <a:spcPts val="600"/>
              </a:spcBef>
              <a:buAutoNum type="arabicPeriod"/>
            </a:pPr>
            <a:r>
              <a:rPr lang="ru-RU" sz="2400" dirty="0" smtClean="0"/>
              <a:t>Этап </a:t>
            </a:r>
            <a:r>
              <a:rPr lang="ru-RU" sz="2400" dirty="0" err="1" smtClean="0"/>
              <a:t>цифровизации</a:t>
            </a:r>
            <a:r>
              <a:rPr lang="ru-RU" sz="2400" dirty="0" smtClean="0"/>
              <a:t> – данные собираем и храним, понимаем какие данные. </a:t>
            </a:r>
            <a:br>
              <a:rPr lang="ru-RU" sz="2400" dirty="0" smtClean="0"/>
            </a:br>
            <a:r>
              <a:rPr lang="ru-RU" sz="2400" dirty="0" smtClean="0">
                <a:solidFill>
                  <a:srgbClr val="FF0000"/>
                </a:solidFill>
              </a:rPr>
              <a:t>= Сбор и хранение больших данных.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AutoNum type="arabicPeriod"/>
            </a:pPr>
            <a:r>
              <a:rPr lang="ru-RU" sz="2400" dirty="0" smtClean="0"/>
              <a:t>Данные понимаем как эксперты (визуализировать, поставить задачу на уровне примеры данных и ответы для них) </a:t>
            </a:r>
            <a:r>
              <a:rPr lang="ru-RU" sz="2400" dirty="0" smtClean="0">
                <a:solidFill>
                  <a:srgbClr val="FF0000"/>
                </a:solidFill>
              </a:rPr>
              <a:t>= Анализ и </a:t>
            </a:r>
            <a:r>
              <a:rPr lang="en-US" sz="2400" dirty="0" smtClean="0">
                <a:solidFill>
                  <a:srgbClr val="FF0000"/>
                </a:solidFill>
              </a:rPr>
              <a:t>BI</a:t>
            </a:r>
            <a:r>
              <a:rPr lang="ru-RU" sz="2400" dirty="0" smtClean="0">
                <a:solidFill>
                  <a:srgbClr val="FF0000"/>
                </a:solidFill>
              </a:rPr>
              <a:t> по большим данным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AutoNum type="arabicPeriod"/>
            </a:pPr>
            <a:r>
              <a:rPr lang="ru-RU" sz="2400" dirty="0" smtClean="0"/>
              <a:t>Можем что то </a:t>
            </a:r>
            <a:r>
              <a:rPr lang="ru-RU" sz="2400" dirty="0" err="1" smtClean="0"/>
              <a:t>предобработать</a:t>
            </a:r>
            <a:r>
              <a:rPr lang="ru-RU" sz="2400" dirty="0" smtClean="0"/>
              <a:t>, формализовать в данных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AutoNum type="arabicPeriod"/>
            </a:pPr>
            <a:r>
              <a:rPr lang="ru-RU" sz="2400" dirty="0" smtClean="0"/>
              <a:t>Можем формализовать задачу: поставить метрики</a:t>
            </a:r>
            <a:r>
              <a:rPr lang="ru-RU" sz="2400" dirty="0" smtClean="0">
                <a:solidFill>
                  <a:srgbClr val="FF0000"/>
                </a:solidFill>
              </a:rPr>
              <a:t>. = Машинное обучение</a:t>
            </a: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Arial"/>
              <a:buAutoNum type="arabicPeriod"/>
            </a:pPr>
            <a:r>
              <a:rPr lang="ru-RU" sz="2400" dirty="0" smtClean="0"/>
              <a:t>Можем проверить инструменты решения задачи (ИИ) на то, чтобы понять достигают метрик или нет. </a:t>
            </a:r>
            <a:r>
              <a:rPr lang="ru-RU" sz="2400" dirty="0">
                <a:solidFill>
                  <a:srgbClr val="FF0000"/>
                </a:solidFill>
              </a:rPr>
              <a:t>= </a:t>
            </a:r>
            <a:r>
              <a:rPr lang="en-US" sz="2400" dirty="0" smtClean="0">
                <a:solidFill>
                  <a:srgbClr val="FF0000"/>
                </a:solidFill>
              </a:rPr>
              <a:t>Deep Learning</a:t>
            </a:r>
            <a:endParaRPr lang="ru-RU" sz="2400" dirty="0" smtClean="0"/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Font typeface="Arial"/>
              <a:buAutoNum type="arabicPeriod"/>
            </a:pPr>
            <a:r>
              <a:rPr lang="ru-RU" sz="2400" dirty="0" smtClean="0"/>
              <a:t>Можем решить задачу без формализации задачи и данных – как частный случай более общей задачи </a:t>
            </a:r>
            <a:r>
              <a:rPr lang="en-US" sz="2400" dirty="0" smtClean="0"/>
              <a:t> </a:t>
            </a:r>
            <a:r>
              <a:rPr lang="ru-RU" sz="2400" dirty="0">
                <a:solidFill>
                  <a:srgbClr val="FF0000"/>
                </a:solidFill>
              </a:rPr>
              <a:t>= </a:t>
            </a:r>
            <a:r>
              <a:rPr lang="en-US" sz="2400" dirty="0" smtClean="0">
                <a:solidFill>
                  <a:srgbClr val="FF0000"/>
                </a:solidFill>
              </a:rPr>
              <a:t>Foundation models</a:t>
            </a:r>
            <a:endParaRPr lang="ru-RU" sz="2400" dirty="0" smtClean="0"/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AutoNum type="arabicPeriod"/>
            </a:pPr>
            <a:r>
              <a:rPr lang="ru-RU" sz="2400" dirty="0" smtClean="0"/>
              <a:t>Можем построить систему на основе этих инструментов (</a:t>
            </a:r>
            <a:r>
              <a:rPr lang="ru-RU" sz="2400" dirty="0" smtClean="0">
                <a:solidFill>
                  <a:srgbClr val="FF0000"/>
                </a:solidFill>
              </a:rPr>
              <a:t>Агент</a:t>
            </a:r>
            <a:r>
              <a:rPr lang="ru-RU" sz="2400" dirty="0" smtClean="0"/>
              <a:t>)</a:t>
            </a:r>
            <a:endParaRPr lang="en-US" sz="2400" dirty="0" smtClean="0"/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AutoNum type="arabicPeriod"/>
            </a:pPr>
            <a:r>
              <a:rPr lang="ru-RU" sz="2400" dirty="0" smtClean="0"/>
              <a:t>? Можем попросить решать задачу на основе </a:t>
            </a:r>
            <a:r>
              <a:rPr lang="ru-RU" sz="2400" dirty="0" err="1" smtClean="0"/>
              <a:t>бекграунда</a:t>
            </a:r>
            <a:r>
              <a:rPr lang="ru-RU" sz="2400" dirty="0" smtClean="0"/>
              <a:t> системы </a:t>
            </a:r>
            <a:r>
              <a:rPr lang="ru-RU" sz="2400" dirty="0">
                <a:solidFill>
                  <a:srgbClr val="FF0000"/>
                </a:solidFill>
              </a:rPr>
              <a:t>= </a:t>
            </a:r>
            <a:r>
              <a:rPr lang="en-US" sz="2400" dirty="0">
                <a:solidFill>
                  <a:srgbClr val="FF0000"/>
                </a:solidFill>
              </a:rPr>
              <a:t>AGI</a:t>
            </a:r>
            <a:endParaRPr lang="ru-RU" sz="2400" dirty="0">
              <a:solidFill>
                <a:srgbClr val="FF0000"/>
              </a:solidFill>
            </a:endParaRPr>
          </a:p>
          <a:p>
            <a:pPr marL="342900" indent="-342900">
              <a:lnSpc>
                <a:spcPct val="120000"/>
              </a:lnSpc>
              <a:spcBef>
                <a:spcPts val="600"/>
              </a:spcBef>
              <a:buAutoNum type="arabicPeriod"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069180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537CEA1F-B297-C702-2FA6-D10091D98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image">
            <a:extLst>
              <a:ext uri="{FF2B5EF4-FFF2-40B4-BE49-F238E27FC236}">
                <a16:creationId xmlns:a16="http://schemas.microsoft.com/office/drawing/2014/main" id="{0D322BB9-A991-FACD-909C-DBF307BFF8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" t="20063" r="3998" b="6373"/>
          <a:stretch/>
        </p:blipFill>
        <p:spPr bwMode="auto">
          <a:xfrm>
            <a:off x="1833485" y="1095887"/>
            <a:ext cx="10170517" cy="433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7" name="Google Shape;117;g13e6e8c9f0c_0_14">
            <a:extLst>
              <a:ext uri="{FF2B5EF4-FFF2-40B4-BE49-F238E27FC236}">
                <a16:creationId xmlns:a16="http://schemas.microsoft.com/office/drawing/2014/main" id="{8D3D23A0-CD9D-7979-0E03-EB6692C45EFB}"/>
              </a:ext>
            </a:extLst>
          </p:cNvPr>
          <p:cNvSpPr txBox="1"/>
          <p:nvPr/>
        </p:nvSpPr>
        <p:spPr>
          <a:xfrm>
            <a:off x="2129707" y="244232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11BB3F3B-2E83-366D-0FDC-E172C4643363}"/>
              </a:ext>
            </a:extLst>
          </p:cNvPr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>
              <a:extLst>
                <a:ext uri="{FF2B5EF4-FFF2-40B4-BE49-F238E27FC236}">
                  <a16:creationId xmlns:a16="http://schemas.microsoft.com/office/drawing/2014/main" id="{4CB2643C-ABAD-06DE-08D3-8740F73163A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8" name="CorelDRAW" r:id="rId5" imgW="2566457" imgH="894201" progId="CorelDraw.Graphic.22">
                    <p:embed/>
                  </p:oleObj>
                </mc:Choice>
                <mc:Fallback>
                  <p:oleObj name="CorelDRAW" r:id="rId5" imgW="2566457" imgH="894201" progId="CorelDraw.Graphic.22">
                    <p:embed/>
                    <p:pic>
                      <p:nvPicPr>
                        <p:cNvPr id="6" name="Объект 5">
                          <a:extLst>
                            <a:ext uri="{FF2B5EF4-FFF2-40B4-BE49-F238E27FC236}">
                              <a16:creationId xmlns:a16="http://schemas.microsoft.com/office/drawing/2014/main" id="{4CB2643C-ABAD-06DE-08D3-8740F73163A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59780CFB-7CA4-07E8-DAE9-8CF1C2F3ADF1}"/>
                </a:ext>
              </a:extLst>
            </p:cNvPr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EF832A3D-EE0D-AD14-89E1-F281D3843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88B8C9B-AAFC-89C2-8AAA-98F046D588D0}"/>
              </a:ext>
            </a:extLst>
          </p:cNvPr>
          <p:cNvSpPr/>
          <p:nvPr/>
        </p:nvSpPr>
        <p:spPr>
          <a:xfrm>
            <a:off x="105752" y="6319035"/>
            <a:ext cx="32496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+mn-lt"/>
              </a:rPr>
              <a:t>https://</a:t>
            </a:r>
            <a:r>
              <a:rPr lang="en-US" dirty="0" err="1">
                <a:latin typeface="+mn-lt"/>
              </a:rPr>
              <a:t>www.datascience-pm.com</a:t>
            </a:r>
            <a:r>
              <a:rPr lang="en-US" dirty="0">
                <a:latin typeface="+mn-lt"/>
              </a:rPr>
              <a:t>/</a:t>
            </a:r>
            <a:r>
              <a:rPr lang="en-US" dirty="0" err="1">
                <a:latin typeface="+mn-lt"/>
              </a:rPr>
              <a:t>tdsp</a:t>
            </a:r>
            <a:r>
              <a:rPr lang="en-US" dirty="0">
                <a:latin typeface="+mn-lt"/>
              </a:rPr>
              <a:t>/</a:t>
            </a:r>
            <a:endParaRPr lang="ru-RU" dirty="0">
              <a:latin typeface="+mn-lt"/>
            </a:endParaRPr>
          </a:p>
        </p:txBody>
      </p:sp>
      <p:pic>
        <p:nvPicPr>
          <p:cNvPr id="12290" name="Picture 2" descr="image">
            <a:extLst>
              <a:ext uri="{FF2B5EF4-FFF2-40B4-BE49-F238E27FC236}">
                <a16:creationId xmlns:a16="http://schemas.microsoft.com/office/drawing/2014/main" id="{0D322BB9-A991-FACD-909C-DBF307BFF8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324" b="83742"/>
          <a:stretch/>
        </p:blipFill>
        <p:spPr bwMode="auto">
          <a:xfrm>
            <a:off x="105752" y="871701"/>
            <a:ext cx="3257934" cy="95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F5489B-0945-766B-8AD8-548BBBE602D3}"/>
              </a:ext>
            </a:extLst>
          </p:cNvPr>
          <p:cNvSpPr txBox="1"/>
          <p:nvPr/>
        </p:nvSpPr>
        <p:spPr>
          <a:xfrm>
            <a:off x="113352" y="5926893"/>
            <a:ext cx="60975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>
                <a:latin typeface="+mn-lt"/>
              </a:rPr>
              <a:t>https</a:t>
            </a:r>
            <a:r>
              <a:rPr lang="ru-RU" dirty="0">
                <a:latin typeface="+mn-lt"/>
              </a:rPr>
              <a:t>://</a:t>
            </a:r>
            <a:r>
              <a:rPr lang="ru-RU" dirty="0" err="1">
                <a:latin typeface="+mn-lt"/>
              </a:rPr>
              <a:t>github.com</a:t>
            </a:r>
            <a:r>
              <a:rPr lang="ru-RU" dirty="0">
                <a:latin typeface="+mn-lt"/>
              </a:rPr>
              <a:t>/</a:t>
            </a:r>
            <a:r>
              <a:rPr lang="ru-RU" dirty="0" err="1">
                <a:latin typeface="+mn-lt"/>
              </a:rPr>
              <a:t>IrinaGoloshchapova</a:t>
            </a:r>
            <a:r>
              <a:rPr lang="ru-RU" dirty="0">
                <a:latin typeface="+mn-lt"/>
              </a:rPr>
              <a:t>/</a:t>
            </a:r>
            <a:r>
              <a:rPr lang="ru-RU" dirty="0" err="1">
                <a:latin typeface="+mn-lt"/>
              </a:rPr>
              <a:t>ml_system_design_doc_ru</a:t>
            </a:r>
            <a:endParaRPr lang="ru-RU" dirty="0">
              <a:latin typeface="+mn-lt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92B6BD14-DF12-2701-A6E6-3ED2BB3DE0CF}"/>
              </a:ext>
            </a:extLst>
          </p:cNvPr>
          <p:cNvSpPr/>
          <p:nvPr/>
        </p:nvSpPr>
        <p:spPr>
          <a:xfrm>
            <a:off x="258152" y="3652032"/>
            <a:ext cx="5181600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rgbClr val="333333"/>
                </a:solidFill>
                <a:latin typeface="+mn-lt"/>
              </a:rPr>
              <a:t>Решаем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rgbClr val="333333"/>
                </a:solidFill>
                <a:latin typeface="+mn-lt"/>
              </a:rPr>
              <a:t>Делаем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rgbClr val="333333"/>
                </a:solidFill>
                <a:latin typeface="+mn-lt"/>
              </a:rPr>
              <a:t>Смотрим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rgbClr val="333333"/>
                </a:solidFill>
                <a:latin typeface="+mn-lt"/>
              </a:rPr>
              <a:t>дорабатываем</a:t>
            </a:r>
            <a:endParaRPr lang="ru-RU" sz="2000" dirty="0">
              <a:latin typeface="+mn-lt"/>
            </a:endParaRPr>
          </a:p>
          <a:p>
            <a:endParaRPr lang="ru-RU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14906" y="5575543"/>
            <a:ext cx="34371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+mn-lt"/>
              </a:rPr>
              <a:t>https://ods.ai/tracks/ml-system-design-23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3791018" y="6367247"/>
            <a:ext cx="27206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+mn-lt"/>
              </a:rPr>
              <a:t>https://ml-system-design.ru/blog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165014" y="1696697"/>
            <a:ext cx="34579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+mn-lt"/>
              </a:rPr>
              <a:t>https://kolodezev.ru/mlsystemdesign.html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7620606" y="6211312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latin typeface="+mn-lt"/>
              </a:rPr>
              <a:t>https://github.com/alirezadir/machine-learning-interviews/blob/main/src/MLSD/ml-system-design.md</a:t>
            </a:r>
          </a:p>
        </p:txBody>
      </p:sp>
    </p:spTree>
    <p:extLst>
      <p:ext uri="{BB962C8B-B14F-4D97-AF65-F5344CB8AC3E}">
        <p14:creationId xmlns:p14="http://schemas.microsoft.com/office/powerpoint/2010/main" val="264067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1714070" y="347789"/>
            <a:ext cx="8763857" cy="361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2800" dirty="0">
                <a:solidFill>
                  <a:srgbClr val="0065A2"/>
                </a:solidFill>
                <a:latin typeface="+mn-lt"/>
                <a:ea typeface="Roboto Medium"/>
                <a:cs typeface="Roboto Medium"/>
                <a:sym typeface="Roboto Medium"/>
              </a:rPr>
              <a:t>СКРЫТЫЙ ТЕХНИЧЕСКИЙ ДОЛГ В СИСТЕМАХ ML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5A804C-0A63-5235-2C31-BF11EE855F09}"/>
              </a:ext>
            </a:extLst>
          </p:cNvPr>
          <p:cNvSpPr txBox="1"/>
          <p:nvPr/>
        </p:nvSpPr>
        <p:spPr>
          <a:xfrm>
            <a:off x="593332" y="6233556"/>
            <a:ext cx="111566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n-lt"/>
                <a:ea typeface="Montserrat"/>
                <a:cs typeface="Montserrat"/>
                <a:sym typeface="Montserrat"/>
              </a:rPr>
              <a:t>D. Sculley et al. </a:t>
            </a:r>
            <a:r>
              <a:rPr lang="en" b="1" dirty="0">
                <a:latin typeface="+mn-lt"/>
                <a:ea typeface="Montserrat"/>
                <a:cs typeface="Montserrat"/>
                <a:sym typeface="Montserrat"/>
              </a:rPr>
              <a:t>Hidden technical debt in Machine learning systems</a:t>
            </a:r>
            <a:r>
              <a:rPr lang="en" dirty="0">
                <a:latin typeface="+mn-lt"/>
                <a:ea typeface="Montserrat"/>
                <a:cs typeface="Montserrat"/>
                <a:sym typeface="Montserrat"/>
              </a:rPr>
              <a:t>. In Proceedings of the 28th International Conference on Neural Information Processing Systems - Volume 2 (NIPS'15)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A49F1E7-DF04-06CA-F02F-80BFF4023A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409" y="1683946"/>
            <a:ext cx="9847965" cy="3783125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8" name="Объект 7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6" name="CorelDRAW" r:id="rId5" imgW="2566457" imgH="894201" progId="CorelDraw.Graphic.22">
                    <p:embed/>
                  </p:oleObj>
                </mc:Choice>
                <mc:Fallback>
                  <p:oleObj name="CorelDRAW" r:id="rId5" imgW="2566457" imgH="894201" progId="CorelDraw.Graphic.22">
                    <p:embed/>
                    <p:pic>
                      <p:nvPicPr>
                        <p:cNvPr id="8" name="Объект 7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Прямоугольник 8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3" name="TextBox 2"/>
          <p:cNvSpPr txBox="1"/>
          <p:nvPr/>
        </p:nvSpPr>
        <p:spPr>
          <a:xfrm>
            <a:off x="447675" y="851224"/>
            <a:ext cx="100302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+mn-lt"/>
              </a:rPr>
              <a:t>Помимо создания модели машинного обучения необходимо создать набор сервисов и настроить поток данных чтобы модель работала</a:t>
            </a:r>
          </a:p>
          <a:p>
            <a:pPr algn="ctr"/>
            <a:endParaRPr lang="ru-RU" sz="2000" dirty="0">
              <a:latin typeface="+mn-lt"/>
            </a:endParaRPr>
          </a:p>
        </p:txBody>
      </p:sp>
      <p:cxnSp>
        <p:nvCxnSpPr>
          <p:cNvPr id="5" name="Прямая со стрелкой 4"/>
          <p:cNvCxnSpPr/>
          <p:nvPr/>
        </p:nvCxnSpPr>
        <p:spPr>
          <a:xfrm>
            <a:off x="3565236" y="1730817"/>
            <a:ext cx="1182255" cy="2096057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Прямоугольник 3"/>
          <p:cNvSpPr/>
          <p:nvPr/>
        </p:nvSpPr>
        <p:spPr>
          <a:xfrm>
            <a:off x="593332" y="5969804"/>
            <a:ext cx="86656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+mn-lt"/>
              </a:rPr>
              <a:t>https://developers.google.com/machine-learning/crash-course/production-ml-systems?hl=ru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9311729" y="4103119"/>
            <a:ext cx="261750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rgbClr val="202124"/>
                </a:solidFill>
                <a:latin typeface="+mn-lt"/>
              </a:rPr>
              <a:t>Блок </a:t>
            </a:r>
            <a:r>
              <a:rPr lang="en-US" sz="1600" dirty="0">
                <a:solidFill>
                  <a:srgbClr val="202124"/>
                </a:solidFill>
                <a:latin typeface="+mn-lt"/>
              </a:rPr>
              <a:t>ML </a:t>
            </a:r>
            <a:r>
              <a:rPr lang="ru-RU" sz="1600" dirty="0">
                <a:solidFill>
                  <a:srgbClr val="202124"/>
                </a:solidFill>
                <a:latin typeface="+mn-lt"/>
              </a:rPr>
              <a:t>представляет только 5-10% от всего кода всей производственной системы ML.</a:t>
            </a:r>
            <a:endParaRPr lang="ru-RU" sz="1600" dirty="0">
              <a:latin typeface="+mn-lt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262762" y="4902236"/>
            <a:ext cx="26175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rgbClr val="202124"/>
                </a:solidFill>
                <a:latin typeface="+mn-lt"/>
              </a:rPr>
              <a:t>Многие компоненты </a:t>
            </a:r>
          </a:p>
          <a:p>
            <a:r>
              <a:rPr lang="ru-RU" sz="1800" dirty="0">
                <a:solidFill>
                  <a:srgbClr val="202124"/>
                </a:solidFill>
                <a:latin typeface="+mn-lt"/>
              </a:rPr>
              <a:t>можно использовать повторно.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Рукописный ввод 10">
                <a:extLst>
                  <a:ext uri="{FF2B5EF4-FFF2-40B4-BE49-F238E27FC236}">
                    <a16:creationId xmlns:a16="http://schemas.microsoft.com/office/drawing/2014/main" id="{FE0AAFAE-3143-9D00-E188-B55E3CB9E8B2}"/>
                  </a:ext>
                </a:extLst>
              </p14:cNvPr>
              <p14:cNvContentPartPr/>
              <p14:nvPr/>
            </p14:nvContentPartPr>
            <p14:xfrm>
              <a:off x="186208" y="3214815"/>
              <a:ext cx="360" cy="360"/>
            </p14:xfrm>
          </p:contentPart>
        </mc:Choice>
        <mc:Fallback xmlns="">
          <p:pic>
            <p:nvPicPr>
              <p:cNvPr id="11" name="Рукописный ввод 10">
                <a:extLst>
                  <a:ext uri="{FF2B5EF4-FFF2-40B4-BE49-F238E27FC236}">
                    <a16:creationId xmlns:a16="http://schemas.microsoft.com/office/drawing/2014/main" id="{FE0AAFAE-3143-9D00-E188-B55E3CB9E8B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7208" y="3206175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Рукописный ввод 11">
                <a:extLst>
                  <a:ext uri="{FF2B5EF4-FFF2-40B4-BE49-F238E27FC236}">
                    <a16:creationId xmlns:a16="http://schemas.microsoft.com/office/drawing/2014/main" id="{201D35F9-AD69-A3C5-5EBF-E72118829E35}"/>
                  </a:ext>
                </a:extLst>
              </p14:cNvPr>
              <p14:cNvContentPartPr/>
              <p14:nvPr/>
            </p14:nvContentPartPr>
            <p14:xfrm>
              <a:off x="10444768" y="4299135"/>
              <a:ext cx="6840" cy="24480"/>
            </p14:xfrm>
          </p:contentPart>
        </mc:Choice>
        <mc:Fallback xmlns="">
          <p:pic>
            <p:nvPicPr>
              <p:cNvPr id="12" name="Рукописный ввод 11">
                <a:extLst>
                  <a:ext uri="{FF2B5EF4-FFF2-40B4-BE49-F238E27FC236}">
                    <a16:creationId xmlns:a16="http://schemas.microsoft.com/office/drawing/2014/main" id="{201D35F9-AD69-A3C5-5EBF-E72118829E3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436128" y="4290495"/>
                <a:ext cx="2448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" name="Рукописный ввод 18">
                <a:extLst>
                  <a:ext uri="{FF2B5EF4-FFF2-40B4-BE49-F238E27FC236}">
                    <a16:creationId xmlns:a16="http://schemas.microsoft.com/office/drawing/2014/main" id="{FA41F249-9BBB-17DD-93B3-8D3D390932F0}"/>
                  </a:ext>
                </a:extLst>
              </p14:cNvPr>
              <p14:cNvContentPartPr/>
              <p14:nvPr/>
            </p14:nvContentPartPr>
            <p14:xfrm>
              <a:off x="2027968" y="1964895"/>
              <a:ext cx="360" cy="360"/>
            </p14:xfrm>
          </p:contentPart>
        </mc:Choice>
        <mc:Fallback xmlns="">
          <p:pic>
            <p:nvPicPr>
              <p:cNvPr id="19" name="Рукописный ввод 18">
                <a:extLst>
                  <a:ext uri="{FF2B5EF4-FFF2-40B4-BE49-F238E27FC236}">
                    <a16:creationId xmlns:a16="http://schemas.microsoft.com/office/drawing/2014/main" id="{FA41F249-9BBB-17DD-93B3-8D3D390932F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9328" y="1956255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968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1714070" y="347789"/>
            <a:ext cx="8763857" cy="361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2800" dirty="0">
                <a:solidFill>
                  <a:srgbClr val="0065A2"/>
                </a:solidFill>
                <a:latin typeface="+mn-lt"/>
                <a:ea typeface="Roboto Medium"/>
                <a:cs typeface="Roboto Medium"/>
                <a:sym typeface="Roboto Medium"/>
              </a:rPr>
              <a:t>СКРЫТЫЙ ТЕХНИЧЕСКИЙ ДОЛГ В СИСТЕМАХ ML</a:t>
            </a:r>
          </a:p>
        </p:txBody>
      </p:sp>
      <p:grpSp>
        <p:nvGrpSpPr>
          <p:cNvPr id="7" name="Группа 6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8" name="Объект 7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5540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8" name="Объект 7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Прямоугольник 8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pic>
        <p:nvPicPr>
          <p:cNvPr id="65538" name="Picture 2" descr="Generative AI's Growing Tech Debt: Managing the Ripple Effec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01" y="1385120"/>
            <a:ext cx="11510682" cy="3801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Прямоугольник 14"/>
          <p:cNvSpPr/>
          <p:nvPr/>
        </p:nvSpPr>
        <p:spPr>
          <a:xfrm>
            <a:off x="986118" y="6331050"/>
            <a:ext cx="50369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https://thetechnomist.com/p/generative-ais-growing-tech-debt</a:t>
            </a:r>
          </a:p>
        </p:txBody>
      </p:sp>
    </p:spTree>
    <p:extLst>
      <p:ext uri="{BB962C8B-B14F-4D97-AF65-F5344CB8AC3E}">
        <p14:creationId xmlns:p14="http://schemas.microsoft.com/office/powerpoint/2010/main" val="91965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8610" name="Picture 2" descr="https://substackcdn.com/image/fetch/$s_!bH3c!,f_auto,q_auto:good,fl_progressive:steep/https%3A%2F%2Fsubstack-post-media.s3.amazonaws.com%2Fpublic%2Fimages%2Fe146ecc9-ca06-4bae-bce0-da8259d500a0_1600x95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99" y="443160"/>
            <a:ext cx="10172701" cy="6040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405822" y="6550223"/>
            <a:ext cx="50369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https://thetechnomist.com/p/generative-ais-growing-tech-debt</a:t>
            </a:r>
          </a:p>
        </p:txBody>
      </p:sp>
    </p:spTree>
    <p:extLst>
      <p:ext uri="{BB962C8B-B14F-4D97-AF65-F5344CB8AC3E}">
        <p14:creationId xmlns:p14="http://schemas.microsoft.com/office/powerpoint/2010/main" val="258719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1714070" y="347789"/>
            <a:ext cx="8763857" cy="361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2800" dirty="0" smtClean="0">
                <a:solidFill>
                  <a:srgbClr val="0065A2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ИИ проектов</a:t>
            </a:r>
            <a:endParaRPr lang="ru-RU" sz="2800" dirty="0">
              <a:solidFill>
                <a:srgbClr val="0065A2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7" name="Группа 6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8" name="Объект 7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3495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8" name="Объект 7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Прямоугольник 8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10" name="Рисунок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pic>
        <p:nvPicPr>
          <p:cNvPr id="17" name="Picture 2" descr="The AI life cycle: a holistic approach to creating ethical AI for health  decisions | Nature Medicine">
            <a:extLst>
              <a:ext uri="{FF2B5EF4-FFF2-40B4-BE49-F238E27FC236}">
                <a16:creationId xmlns:a16="http://schemas.microsoft.com/office/drawing/2014/main" id="{9E2E38BF-AE85-6289-C0E9-451A7B051B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976" y="1139985"/>
            <a:ext cx="4780859" cy="448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B4ABE3C-2440-F39F-FA37-5DCEDEE96403}"/>
              </a:ext>
            </a:extLst>
          </p:cNvPr>
          <p:cNvSpPr txBox="1"/>
          <p:nvPr/>
        </p:nvSpPr>
        <p:spPr>
          <a:xfrm>
            <a:off x="6912797" y="6459709"/>
            <a:ext cx="46712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>
                <a:latin typeface="+mn-lt"/>
              </a:rPr>
              <a:t>https</a:t>
            </a:r>
            <a:r>
              <a:rPr lang="ru-RU" dirty="0">
                <a:latin typeface="+mn-lt"/>
              </a:rPr>
              <a:t>://</a:t>
            </a:r>
            <a:r>
              <a:rPr lang="ru-RU" dirty="0" err="1">
                <a:latin typeface="+mn-lt"/>
              </a:rPr>
              <a:t>www.nature.com</a:t>
            </a:r>
            <a:r>
              <a:rPr lang="ru-RU" dirty="0">
                <a:latin typeface="+mn-lt"/>
              </a:rPr>
              <a:t>/</a:t>
            </a:r>
            <a:r>
              <a:rPr lang="ru-RU" dirty="0" err="1">
                <a:latin typeface="+mn-lt"/>
              </a:rPr>
              <a:t>articles</a:t>
            </a:r>
            <a:r>
              <a:rPr lang="ru-RU" dirty="0">
                <a:latin typeface="+mn-lt"/>
              </a:rPr>
              <a:t>/s41591-022-01993-y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433668" y="4496121"/>
            <a:ext cx="6096000" cy="160043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>
                <a:solidFill>
                  <a:srgbClr val="222222"/>
                </a:solidFill>
                <a:latin typeface="Arial" panose="020B0604020202020204" pitchFamily="34" charset="0"/>
              </a:rPr>
              <a:t>Жизненный цикл модели машинного обучения</a:t>
            </a:r>
            <a:r>
              <a:rPr lang="ru-RU" dirty="0">
                <a:solidFill>
                  <a:srgbClr val="222222"/>
                </a:solidFill>
                <a:latin typeface="Arial" panose="020B0604020202020204" pitchFamily="34" charset="0"/>
              </a:rPr>
              <a:t> — это многоэтапный процесс, в течении которого исследователи, инженеры и разработчики обучают, разрабатывают и обслуживают модель машинного обучения. Разработка модели машинного обучения принципиально отличается от традиционной разработки программного обеспечения и требует своего собственного уникального способа разработки. </a:t>
            </a:r>
            <a:endParaRPr lang="ru-RU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183350" y="6328904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100" dirty="0"/>
              <a:t>https://neerc.ifmo.ru/wiki/index.php?title=Жизненный_цикл_модели_машинного_обучения</a:t>
            </a:r>
          </a:p>
        </p:txBody>
      </p:sp>
      <p:sp>
        <p:nvSpPr>
          <p:cNvPr id="21" name="Прямоугольник 20"/>
          <p:cNvSpPr/>
          <p:nvPr/>
        </p:nvSpPr>
        <p:spPr>
          <a:xfrm>
            <a:off x="290793" y="870296"/>
            <a:ext cx="6096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В рамках методологии </a:t>
            </a:r>
            <a:r>
              <a:rPr lang="ru-RU" dirty="0" smtClean="0">
                <a:solidFill>
                  <a:srgbClr val="0645AD"/>
                </a:solidFill>
                <a:latin typeface="Arial" panose="020B0604020202020204" pitchFamily="34" charset="0"/>
              </a:rPr>
              <a:t>Института управления проектами</a:t>
            </a: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 (</a:t>
            </a:r>
            <a:r>
              <a:rPr lang="ru-RU" dirty="0" smtClean="0">
                <a:solidFill>
                  <a:srgbClr val="0645AD"/>
                </a:solidFill>
                <a:latin typeface="Arial" panose="020B0604020202020204" pitchFamily="34" charset="0"/>
              </a:rPr>
              <a:t>англ.</a:t>
            </a: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 </a:t>
            </a:r>
            <a:r>
              <a:rPr lang="en-US" i="1" dirty="0" smtClean="0">
                <a:solidFill>
                  <a:srgbClr val="202122"/>
                </a:solidFill>
                <a:latin typeface="Arial" panose="020B0604020202020204" pitchFamily="34" charset="0"/>
              </a:rPr>
              <a:t>Project Management Institute</a:t>
            </a:r>
            <a:r>
              <a:rPr lang="en-US" dirty="0" smtClean="0">
                <a:solidFill>
                  <a:srgbClr val="202122"/>
                </a:solidFill>
                <a:latin typeface="Arial" panose="020B0604020202020204" pitchFamily="34" charset="0"/>
              </a:rPr>
              <a:t>) </a:t>
            </a: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жизненный цикл проекта имеет 5 групп процессов:</a:t>
            </a:r>
          </a:p>
          <a:p>
            <a:pPr>
              <a:buFont typeface="+mj-lt"/>
              <a:buAutoNum type="arabicPeriod"/>
            </a:pP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Инициация (</a:t>
            </a:r>
            <a:r>
              <a:rPr lang="ru-RU" dirty="0" smtClean="0">
                <a:solidFill>
                  <a:srgbClr val="0645AD"/>
                </a:solidFill>
                <a:latin typeface="Arial" panose="020B0604020202020204" pitchFamily="34" charset="0"/>
              </a:rPr>
              <a:t>англ.</a:t>
            </a: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 </a:t>
            </a:r>
            <a:r>
              <a:rPr lang="en-US" i="1" dirty="0" smtClean="0">
                <a:solidFill>
                  <a:srgbClr val="202122"/>
                </a:solidFill>
                <a:latin typeface="Arial" panose="020B0604020202020204" pitchFamily="34" charset="0"/>
              </a:rPr>
              <a:t>Initialization</a:t>
            </a:r>
            <a:r>
              <a:rPr lang="en-US" dirty="0" smtClean="0">
                <a:solidFill>
                  <a:srgbClr val="202122"/>
                </a:solidFill>
                <a:latin typeface="Arial" panose="020B0604020202020204" pitchFamily="34" charset="0"/>
              </a:rPr>
              <a:t>);</a:t>
            </a:r>
          </a:p>
          <a:p>
            <a:pPr>
              <a:buFont typeface="+mj-lt"/>
              <a:buAutoNum type="arabicPeriod"/>
            </a:pP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Планирование (</a:t>
            </a:r>
            <a:r>
              <a:rPr lang="ru-RU" dirty="0" smtClean="0">
                <a:solidFill>
                  <a:srgbClr val="0645AD"/>
                </a:solidFill>
                <a:latin typeface="Arial" panose="020B0604020202020204" pitchFamily="34" charset="0"/>
              </a:rPr>
              <a:t>англ.</a:t>
            </a: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 </a:t>
            </a:r>
            <a:r>
              <a:rPr lang="en-US" i="1" dirty="0" smtClean="0">
                <a:solidFill>
                  <a:srgbClr val="202122"/>
                </a:solidFill>
                <a:latin typeface="Arial" panose="020B0604020202020204" pitchFamily="34" charset="0"/>
              </a:rPr>
              <a:t>Planning</a:t>
            </a:r>
            <a:r>
              <a:rPr lang="en-US" dirty="0" smtClean="0">
                <a:solidFill>
                  <a:srgbClr val="202122"/>
                </a:solidFill>
                <a:latin typeface="Arial" panose="020B0604020202020204" pitchFamily="34" charset="0"/>
              </a:rPr>
              <a:t>);</a:t>
            </a:r>
          </a:p>
          <a:p>
            <a:pPr>
              <a:buFont typeface="+mj-lt"/>
              <a:buAutoNum type="arabicPeriod"/>
            </a:pP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Выполнение (</a:t>
            </a:r>
            <a:r>
              <a:rPr lang="ru-RU" dirty="0" smtClean="0">
                <a:solidFill>
                  <a:srgbClr val="0645AD"/>
                </a:solidFill>
                <a:latin typeface="Arial" panose="020B0604020202020204" pitchFamily="34" charset="0"/>
              </a:rPr>
              <a:t>англ.</a:t>
            </a: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 </a:t>
            </a:r>
            <a:r>
              <a:rPr lang="en-US" i="1" dirty="0" smtClean="0">
                <a:solidFill>
                  <a:srgbClr val="202122"/>
                </a:solidFill>
                <a:latin typeface="Arial" panose="020B0604020202020204" pitchFamily="34" charset="0"/>
              </a:rPr>
              <a:t>Executing</a:t>
            </a:r>
            <a:r>
              <a:rPr lang="en-US" dirty="0" smtClean="0">
                <a:solidFill>
                  <a:srgbClr val="202122"/>
                </a:solidFill>
                <a:latin typeface="Arial" panose="020B0604020202020204" pitchFamily="34" charset="0"/>
              </a:rPr>
              <a:t>);</a:t>
            </a:r>
          </a:p>
          <a:p>
            <a:pPr>
              <a:buFont typeface="+mj-lt"/>
              <a:buAutoNum type="arabicPeriod"/>
            </a:pP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Контроль и мониторинг (</a:t>
            </a:r>
            <a:r>
              <a:rPr lang="ru-RU" dirty="0" smtClean="0">
                <a:solidFill>
                  <a:srgbClr val="0645AD"/>
                </a:solidFill>
                <a:latin typeface="Arial" panose="020B0604020202020204" pitchFamily="34" charset="0"/>
              </a:rPr>
              <a:t>англ.</a:t>
            </a: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 </a:t>
            </a:r>
            <a:r>
              <a:rPr lang="en-US" i="1" dirty="0" smtClean="0">
                <a:solidFill>
                  <a:srgbClr val="202122"/>
                </a:solidFill>
                <a:latin typeface="Arial" panose="020B0604020202020204" pitchFamily="34" charset="0"/>
              </a:rPr>
              <a:t>Controlling and Monitoring</a:t>
            </a:r>
            <a:r>
              <a:rPr lang="en-US" dirty="0" smtClean="0">
                <a:solidFill>
                  <a:srgbClr val="202122"/>
                </a:solidFill>
                <a:latin typeface="Arial" panose="020B0604020202020204" pitchFamily="34" charset="0"/>
              </a:rPr>
              <a:t>);</a:t>
            </a:r>
          </a:p>
          <a:p>
            <a:pPr>
              <a:buFont typeface="+mj-lt"/>
              <a:buAutoNum type="arabicPeriod"/>
            </a:pP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Завершение (</a:t>
            </a:r>
            <a:r>
              <a:rPr lang="ru-RU" dirty="0" smtClean="0">
                <a:solidFill>
                  <a:srgbClr val="0645AD"/>
                </a:solidFill>
                <a:latin typeface="Arial" panose="020B0604020202020204" pitchFamily="34" charset="0"/>
              </a:rPr>
              <a:t>англ.</a:t>
            </a:r>
            <a:r>
              <a:rPr lang="ru-RU" dirty="0" smtClean="0">
                <a:solidFill>
                  <a:srgbClr val="202122"/>
                </a:solidFill>
                <a:latin typeface="Arial" panose="020B0604020202020204" pitchFamily="34" charset="0"/>
              </a:rPr>
              <a:t> </a:t>
            </a:r>
            <a:r>
              <a:rPr lang="en-US" i="1" dirty="0" smtClean="0">
                <a:solidFill>
                  <a:srgbClr val="202122"/>
                </a:solidFill>
                <a:latin typeface="Arial" panose="020B0604020202020204" pitchFamily="34" charset="0"/>
              </a:rPr>
              <a:t>Closing</a:t>
            </a:r>
            <a:r>
              <a:rPr lang="en-US" dirty="0" smtClean="0">
                <a:solidFill>
                  <a:srgbClr val="202122"/>
                </a:solidFill>
                <a:latin typeface="Arial" panose="020B0604020202020204" pitchFamily="34" charset="0"/>
              </a:rPr>
              <a:t>).</a:t>
            </a:r>
            <a:endParaRPr lang="en-US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433668" y="2637042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https://</a:t>
            </a:r>
            <a:r>
              <a:rPr lang="ru-RU" dirty="0" smtClean="0"/>
              <a:t>ru.wikipedia.org/wiki</a:t>
            </a:r>
            <a:r>
              <a:rPr lang="ru-RU" dirty="0"/>
              <a:t>/</a:t>
            </a:r>
            <a:r>
              <a:rPr lang="ru-RU" dirty="0" smtClean="0"/>
              <a:t>Жизненный_цикл_проекта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746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6e8c9f0c_0_14"/>
          <p:cNvSpPr txBox="1"/>
          <p:nvPr/>
        </p:nvSpPr>
        <p:spPr>
          <a:xfrm>
            <a:off x="2077263" y="217380"/>
            <a:ext cx="8763857" cy="465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ЖИЗНЕННЫЙ ЦИКЛ </a:t>
            </a:r>
            <a:r>
              <a:rPr lang="en-US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ML </a:t>
            </a:r>
            <a:r>
              <a:rPr lang="ru-RU" sz="3600" dirty="0">
                <a:solidFill>
                  <a:srgbClr val="0064A1"/>
                </a:solidFill>
                <a:latin typeface="+mn-lt"/>
                <a:ea typeface="Roboto Medium"/>
                <a:cs typeface="Roboto Medium"/>
                <a:sym typeface="Roboto Medium"/>
              </a:rPr>
              <a:t>ПРОЕКТА</a:t>
            </a:r>
            <a:endParaRPr lang="ru-RU" sz="3600" b="0" i="0" u="none" strike="noStrike" cap="none" dirty="0">
              <a:solidFill>
                <a:srgbClr val="0064A1"/>
              </a:solidFill>
              <a:latin typeface="+mn-lt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" name="Google Shape;131;g13e6e8c9f0c_0_28">
            <a:extLst>
              <a:ext uri="{FF2B5EF4-FFF2-40B4-BE49-F238E27FC236}">
                <a16:creationId xmlns:a16="http://schemas.microsoft.com/office/drawing/2014/main" id="{196D3F7B-9FEE-D8EB-3382-3ADA1771E200}"/>
              </a:ext>
            </a:extLst>
          </p:cNvPr>
          <p:cNvSpPr txBox="1"/>
          <p:nvPr/>
        </p:nvSpPr>
        <p:spPr>
          <a:xfrm>
            <a:off x="169521" y="802200"/>
            <a:ext cx="6464772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101600" lvl="0">
              <a:lnSpc>
                <a:spcPct val="150000"/>
              </a:lnSpc>
              <a:buClr>
                <a:schemeClr val="dk2"/>
              </a:buClr>
              <a:buSzPts val="2000"/>
            </a:pPr>
            <a:r>
              <a:rPr lang="ru-RU" sz="2000" dirty="0">
                <a:solidFill>
                  <a:srgbClr val="202122"/>
                </a:solidFill>
                <a:latin typeface="Arial" panose="020B0604020202020204" pitchFamily="34" charset="0"/>
                <a:sym typeface="Roboto"/>
              </a:rPr>
              <a:t>В основе понимания жизненного цикла </a:t>
            </a:r>
            <a:r>
              <a:rPr lang="en-US" sz="2000" dirty="0">
                <a:solidFill>
                  <a:srgbClr val="202122"/>
                </a:solidFill>
                <a:latin typeface="Arial" panose="020B0604020202020204" pitchFamily="34" charset="0"/>
                <a:sym typeface="Roboto"/>
              </a:rPr>
              <a:t>ML </a:t>
            </a:r>
            <a:r>
              <a:rPr lang="ru-RU" sz="2000" dirty="0">
                <a:solidFill>
                  <a:srgbClr val="202122"/>
                </a:solidFill>
                <a:latin typeface="Arial" panose="020B0604020202020204" pitchFamily="34" charset="0"/>
                <a:sym typeface="Roboto"/>
              </a:rPr>
              <a:t>модели лежит методология </a:t>
            </a:r>
            <a:r>
              <a:rPr lang="en-US" sz="2000" dirty="0">
                <a:solidFill>
                  <a:srgbClr val="202122"/>
                </a:solidFill>
                <a:latin typeface="Arial" panose="020B0604020202020204" pitchFamily="34" charset="0"/>
              </a:rPr>
              <a:t>CRIPS-DM</a:t>
            </a:r>
            <a:r>
              <a:rPr lang="ru-RU" sz="2000" dirty="0">
                <a:solidFill>
                  <a:srgbClr val="202122"/>
                </a:solidFill>
                <a:latin typeface="Arial" panose="020B0604020202020204" pitchFamily="34" charset="0"/>
              </a:rPr>
              <a:t> (</a:t>
            </a:r>
            <a:r>
              <a:rPr lang="ru-RU" dirty="0" err="1" smtClean="0"/>
              <a:t>CRoss</a:t>
            </a:r>
            <a:r>
              <a:rPr lang="ru-RU" dirty="0" smtClean="0"/>
              <a:t> </a:t>
            </a:r>
            <a:r>
              <a:rPr lang="ru-RU" dirty="0" err="1"/>
              <a:t>Industry</a:t>
            </a:r>
            <a:r>
              <a:rPr lang="ru-RU" dirty="0"/>
              <a:t> </a:t>
            </a:r>
            <a:r>
              <a:rPr lang="ru-RU" dirty="0" err="1"/>
              <a:t>Standard</a:t>
            </a:r>
            <a:r>
              <a:rPr lang="ru-RU" dirty="0"/>
              <a:t> </a:t>
            </a:r>
            <a:r>
              <a:rPr lang="ru-RU" dirty="0" err="1"/>
              <a:t>Process</a:t>
            </a:r>
            <a:r>
              <a:rPr lang="ru-RU" dirty="0"/>
              <a:t> </a:t>
            </a:r>
            <a:r>
              <a:rPr lang="ru-RU" dirty="0" err="1"/>
              <a:t>for</a:t>
            </a:r>
            <a:r>
              <a:rPr lang="ru-RU" dirty="0"/>
              <a:t> </a:t>
            </a:r>
            <a:r>
              <a:rPr lang="ru-RU" dirty="0" err="1"/>
              <a:t>Data</a:t>
            </a:r>
            <a:r>
              <a:rPr lang="ru-RU" dirty="0"/>
              <a:t> </a:t>
            </a:r>
            <a:r>
              <a:rPr lang="ru-RU" dirty="0" err="1"/>
              <a:t>Mining</a:t>
            </a:r>
            <a:r>
              <a:rPr lang="ru-RU" dirty="0"/>
              <a:t> (CRISP-DM) – стандарт, описывающий общие процессы и подходы к аналитике данных, используемые в промышленных </a:t>
            </a:r>
            <a:r>
              <a:rPr lang="ru-RU" dirty="0" err="1"/>
              <a:t>data-mining</a:t>
            </a:r>
            <a:r>
              <a:rPr lang="ru-RU" dirty="0"/>
              <a:t> проектах независимо от конкретной задачи и индустрии.</a:t>
            </a:r>
            <a:endParaRPr lang="ru-RU" sz="2000" dirty="0">
              <a:solidFill>
                <a:srgbClr val="202122"/>
              </a:solidFill>
              <a:latin typeface="Arial" panose="020B0604020202020204" pitchFamily="34" charset="0"/>
              <a:sym typeface="Roboto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653795" y="216259"/>
            <a:ext cx="10918788" cy="561962"/>
            <a:chOff x="653795" y="216259"/>
            <a:chExt cx="10918788" cy="561962"/>
          </a:xfrm>
        </p:grpSpPr>
        <p:graphicFrame>
          <p:nvGraphicFramePr>
            <p:cNvPr id="6" name="Объект 5"/>
            <p:cNvGraphicFramePr>
              <a:graphicFrameLocks noChangeAspect="1"/>
            </p:cNvGraphicFramePr>
            <p:nvPr/>
          </p:nvGraphicFramePr>
          <p:xfrm>
            <a:off x="10289848" y="216259"/>
            <a:ext cx="1282735" cy="4466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1" name="CorelDRAW" r:id="rId4" imgW="2566457" imgH="894201" progId="CorelDraw.Graphic.22">
                    <p:embed/>
                  </p:oleObj>
                </mc:Choice>
                <mc:Fallback>
                  <p:oleObj name="CorelDRAW" r:id="rId4" imgW="2566457" imgH="894201" progId="CorelDraw.Graphic.22">
                    <p:embed/>
                    <p:pic>
                      <p:nvPicPr>
                        <p:cNvPr id="6" name="Объект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0289848" y="216259"/>
                          <a:ext cx="1282735" cy="44661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Прямоугольник 6"/>
            <p:cNvSpPr/>
            <p:nvPr/>
          </p:nvSpPr>
          <p:spPr>
            <a:xfrm>
              <a:off x="986118" y="756621"/>
              <a:ext cx="10586465" cy="216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rgbClr val="7030A0"/>
                </a:solidFill>
              </a:endParaRPr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795" y="228173"/>
              <a:ext cx="917722" cy="434968"/>
            </a:xfrm>
            <a:prstGeom prst="rect">
              <a:avLst/>
            </a:prstGeom>
          </p:spPr>
        </p:pic>
      </p:grpSp>
      <p:sp>
        <p:nvSpPr>
          <p:cNvPr id="3" name="Прямоугольник 2"/>
          <p:cNvSpPr/>
          <p:nvPr/>
        </p:nvSpPr>
        <p:spPr>
          <a:xfrm>
            <a:off x="6874828" y="855114"/>
            <a:ext cx="477493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+mn-lt"/>
              </a:rPr>
              <a:t>Cross-industry standard process for data mining</a:t>
            </a:r>
            <a:r>
              <a:rPr lang="ru-RU" sz="2000" dirty="0">
                <a:latin typeface="+mn-lt"/>
              </a:rPr>
              <a:t> </a:t>
            </a:r>
            <a:r>
              <a:rPr lang="en-US" sz="2000" dirty="0">
                <a:latin typeface="+mn-lt"/>
              </a:rPr>
              <a:t>(CRIPS-DM)</a:t>
            </a:r>
          </a:p>
          <a:p>
            <a:pPr algn="ctr"/>
            <a:r>
              <a:rPr lang="en-US" sz="1200" dirty="0">
                <a:latin typeface="+mn-lt"/>
              </a:rPr>
              <a:t/>
            </a:r>
            <a:br>
              <a:rPr lang="en-US" sz="1200" dirty="0">
                <a:latin typeface="+mn-lt"/>
              </a:rPr>
            </a:br>
            <a:endParaRPr lang="ru-RU" sz="1200" dirty="0">
              <a:latin typeface="+mn-lt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615" y="6479460"/>
            <a:ext cx="76664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7"/>
              </a:rPr>
              <a:t>https://neerc.ifmo.ru/wiki/index.php?title</a:t>
            </a:r>
            <a:r>
              <a:rPr lang="ru-RU" dirty="0">
                <a:hlinkClick r:id="rId7"/>
              </a:rPr>
              <a:t>=</a:t>
            </a:r>
            <a:r>
              <a:rPr lang="ru-RU" dirty="0" err="1">
                <a:hlinkClick r:id="rId7"/>
              </a:rPr>
              <a:t>Жизненный_цикл_модели_машинного_обучения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69521" y="3325339"/>
            <a:ext cx="7170276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ru-RU" sz="2000" dirty="0">
                <a:solidFill>
                  <a:srgbClr val="202122"/>
                </a:solidFill>
                <a:latin typeface="Arial" panose="020B0604020202020204" pitchFamily="34" charset="0"/>
              </a:rPr>
              <a:t>Фазы цикла исследования данных:</a:t>
            </a:r>
          </a:p>
          <a:p>
            <a:pPr marL="268288" lvl="2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Понимание бизнес-целей (</a:t>
            </a:r>
            <a:r>
              <a:rPr lang="en-US" sz="1900" i="1" dirty="0">
                <a:solidFill>
                  <a:srgbClr val="202122"/>
                </a:solidFill>
                <a:latin typeface="Arial" panose="020B0604020202020204" pitchFamily="34" charset="0"/>
              </a:rPr>
              <a:t>Business Understanding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</a:p>
          <a:p>
            <a:pPr marL="268288" lvl="2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Начальное изучение данных (</a:t>
            </a:r>
            <a:r>
              <a:rPr lang="en-US" sz="1900" i="1" dirty="0">
                <a:solidFill>
                  <a:srgbClr val="202122"/>
                </a:solidFill>
                <a:latin typeface="Arial" panose="020B0604020202020204" pitchFamily="34" charset="0"/>
              </a:rPr>
              <a:t>Data Understanding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</a:p>
          <a:p>
            <a:pPr marL="268288" lvl="2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Подготовка данных (</a:t>
            </a:r>
            <a:r>
              <a:rPr lang="en-US" sz="1900" i="1" dirty="0">
                <a:solidFill>
                  <a:srgbClr val="202122"/>
                </a:solidFill>
                <a:latin typeface="Arial" panose="020B0604020202020204" pitchFamily="34" charset="0"/>
              </a:rPr>
              <a:t>Data Preparation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</a:p>
          <a:p>
            <a:pPr marL="268288" lvl="2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Моделирование (</a:t>
            </a:r>
            <a:r>
              <a:rPr lang="en-US" sz="1900" i="1" dirty="0">
                <a:solidFill>
                  <a:srgbClr val="202122"/>
                </a:solidFill>
                <a:latin typeface="Arial" panose="020B0604020202020204" pitchFamily="34" charset="0"/>
              </a:rPr>
              <a:t>Modeling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</a:p>
          <a:p>
            <a:pPr marL="268288" lvl="2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Оценка (</a:t>
            </a:r>
            <a:r>
              <a:rPr lang="en-US" sz="1900" i="1" dirty="0">
                <a:solidFill>
                  <a:srgbClr val="202122"/>
                </a:solidFill>
                <a:latin typeface="Arial" panose="020B0604020202020204" pitchFamily="34" charset="0"/>
              </a:rPr>
              <a:t>Evaluation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</a:p>
          <a:p>
            <a:pPr marL="268288" lvl="2">
              <a:spcAft>
                <a:spcPts val="600"/>
              </a:spcAft>
              <a:buFont typeface="+mj-lt"/>
              <a:buAutoNum type="arabicPeriod"/>
            </a:pPr>
            <a:r>
              <a:rPr lang="ru-RU" sz="1900" dirty="0">
                <a:solidFill>
                  <a:srgbClr val="202122"/>
                </a:solidFill>
                <a:latin typeface="Arial" panose="020B0604020202020204" pitchFamily="34" charset="0"/>
              </a:rPr>
              <a:t>Внедрение (</a:t>
            </a:r>
            <a:r>
              <a:rPr lang="en-US" sz="1900" i="1" dirty="0">
                <a:solidFill>
                  <a:srgbClr val="202122"/>
                </a:solidFill>
                <a:latin typeface="Arial" panose="020B0604020202020204" pitchFamily="34" charset="0"/>
              </a:rPr>
              <a:t>Deployment</a:t>
            </a:r>
            <a:r>
              <a:rPr lang="en-US" sz="1900" dirty="0">
                <a:solidFill>
                  <a:srgbClr val="202122"/>
                </a:solidFill>
                <a:latin typeface="Arial" panose="020B0604020202020204" pitchFamily="34" charset="0"/>
              </a:rPr>
              <a:t>)</a:t>
            </a:r>
            <a:endParaRPr lang="ru-RU" sz="19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ru-RU" sz="2000" dirty="0">
                <a:solidFill>
                  <a:srgbClr val="202122"/>
                </a:solidFill>
                <a:latin typeface="Arial" panose="020B0604020202020204" pitchFamily="34" charset="0"/>
              </a:rPr>
              <a:t>Фазы итеративно повторяются!</a:t>
            </a:r>
            <a:endParaRPr lang="en-US" sz="20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7668059" y="6479459"/>
            <a:ext cx="42819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8"/>
              </a:rPr>
              <a:t>https://habr.com/ru/companies/lanit/articles/328858/</a:t>
            </a:r>
            <a:endParaRPr lang="ru-RU" dirty="0"/>
          </a:p>
        </p:txBody>
      </p:sp>
      <p:pic>
        <p:nvPicPr>
          <p:cNvPr id="16398" name="Picture 14" descr="CRISP-DM, обработка данных, Big Data, Большие данные, жизненный цикл, Machine Learning, машинное обучение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239"/>
          <a:stretch/>
        </p:blipFill>
        <p:spPr bwMode="auto">
          <a:xfrm>
            <a:off x="6797040" y="1567488"/>
            <a:ext cx="5010320" cy="4933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ямоугольник 10"/>
          <p:cNvSpPr/>
          <p:nvPr/>
        </p:nvSpPr>
        <p:spPr>
          <a:xfrm>
            <a:off x="5011948" y="6217848"/>
            <a:ext cx="31197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10"/>
              </a:rPr>
              <a:t>https://bigdataschool.ru/wiki/crisp-dm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7644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2793</TotalTime>
  <Words>2024</Words>
  <Application>Microsoft Office PowerPoint</Application>
  <PresentationFormat>Широкоэкранный</PresentationFormat>
  <Paragraphs>283</Paragraphs>
  <Slides>29</Slides>
  <Notes>25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40" baseType="lpstr">
      <vt:lpstr>Roboto Medium</vt:lpstr>
      <vt:lpstr>Fira Sans</vt:lpstr>
      <vt:lpstr>-apple-system</vt:lpstr>
      <vt:lpstr>Raleway</vt:lpstr>
      <vt:lpstr>Roboto</vt:lpstr>
      <vt:lpstr>Calibri</vt:lpstr>
      <vt:lpstr>Montserrat</vt:lpstr>
      <vt:lpstr>Roboto Condensed</vt:lpstr>
      <vt:lpstr>Arial</vt:lpstr>
      <vt:lpstr>Тема Office</vt:lpstr>
      <vt:lpstr>CorelDRAW</vt:lpstr>
      <vt:lpstr>Жизненный цикл ИИ проектов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Симуляция ЖЦ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Жизненный цикл проектов искусственного интеллекта</dc:title>
  <dc:creator>User</dc:creator>
  <cp:lastModifiedBy>Ронкин Михаил Владимирович</cp:lastModifiedBy>
  <cp:revision>163</cp:revision>
  <dcterms:created xsi:type="dcterms:W3CDTF">2022-06-09T07:43:07Z</dcterms:created>
  <dcterms:modified xsi:type="dcterms:W3CDTF">2025-10-10T13:57:56Z</dcterms:modified>
</cp:coreProperties>
</file>